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464" r:id="rId3"/>
    <p:sldId id="461" r:id="rId5"/>
    <p:sldId id="462" r:id="rId6"/>
    <p:sldId id="463" r:id="rId7"/>
    <p:sldId id="424" r:id="rId8"/>
    <p:sldId id="492" r:id="rId9"/>
    <p:sldId id="493" r:id="rId10"/>
    <p:sldId id="430" r:id="rId11"/>
    <p:sldId id="429" r:id="rId12"/>
    <p:sldId id="397" r:id="rId13"/>
    <p:sldId id="425" r:id="rId14"/>
    <p:sldId id="426" r:id="rId15"/>
    <p:sldId id="427" r:id="rId16"/>
    <p:sldId id="432" r:id="rId17"/>
    <p:sldId id="433" r:id="rId18"/>
    <p:sldId id="435" r:id="rId19"/>
    <p:sldId id="444" r:id="rId20"/>
    <p:sldId id="445" r:id="rId21"/>
    <p:sldId id="446" r:id="rId22"/>
    <p:sldId id="447" r:id="rId23"/>
    <p:sldId id="448" r:id="rId24"/>
    <p:sldId id="449" r:id="rId25"/>
    <p:sldId id="450" r:id="rId26"/>
    <p:sldId id="452" r:id="rId27"/>
    <p:sldId id="453" r:id="rId28"/>
    <p:sldId id="454" r:id="rId29"/>
    <p:sldId id="455" r:id="rId30"/>
    <p:sldId id="456" r:id="rId31"/>
    <p:sldId id="457" r:id="rId32"/>
    <p:sldId id="458" r:id="rId33"/>
  </p:sldIdLst>
  <p:sldSz cx="12192000" cy="6858000"/>
  <p:notesSz cx="9928225" cy="6797675"/>
  <p:custDataLst>
    <p:tags r:id="rId38"/>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4FE7"/>
    <a:srgbClr val="0D025E"/>
    <a:srgbClr val="120D53"/>
    <a:srgbClr val="000099"/>
    <a:srgbClr val="D01F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43" autoAdjust="0"/>
    <p:restoredTop sz="89224" autoAdjust="0"/>
  </p:normalViewPr>
  <p:slideViewPr>
    <p:cSldViewPr>
      <p:cViewPr varScale="1">
        <p:scale>
          <a:sx n="92" d="100"/>
          <a:sy n="92" d="100"/>
        </p:scale>
        <p:origin x="80" y="208"/>
      </p:cViewPr>
      <p:guideLst>
        <p:guide orient="horz" pos="2137"/>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2925" y="0"/>
            <a:ext cx="4303713" cy="341313"/>
          </a:xfrm>
          <a:prstGeom prst="rect">
            <a:avLst/>
          </a:prstGeom>
        </p:spPr>
        <p:txBody>
          <a:bodyPr vert="horz" lIns="91440" tIns="45720" rIns="91440" bIns="45720" rtlCol="0"/>
          <a:lstStyle>
            <a:lvl1pPr algn="r">
              <a:defRPr sz="1200"/>
            </a:lvl1pPr>
          </a:lstStyle>
          <a:p>
            <a:fld id="{74C74B0E-67C3-410B-943D-7C506FA4F569}" type="datetimeFigureOut">
              <a:rPr lang="zh-CN" altLang="en-US" smtClean="0"/>
            </a:fld>
            <a:endParaRPr lang="zh-CN" altLang="en-US"/>
          </a:p>
        </p:txBody>
      </p:sp>
      <p:sp>
        <p:nvSpPr>
          <p:cNvPr id="4" name="页脚占位符 3"/>
          <p:cNvSpPr>
            <a:spLocks noGrp="1"/>
          </p:cNvSpPr>
          <p:nvPr>
            <p:ph type="ftr" sz="quarter" idx="2"/>
          </p:nvPr>
        </p:nvSpPr>
        <p:spPr>
          <a:xfrm>
            <a:off x="0" y="6456363"/>
            <a:ext cx="4302125" cy="3413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2925" y="6456363"/>
            <a:ext cx="4303713" cy="341312"/>
          </a:xfrm>
          <a:prstGeom prst="rect">
            <a:avLst/>
          </a:prstGeom>
        </p:spPr>
        <p:txBody>
          <a:bodyPr vert="horz" lIns="91440" tIns="45720" rIns="91440" bIns="45720" rtlCol="0" anchor="b"/>
          <a:lstStyle>
            <a:lvl1pPr algn="r">
              <a:defRPr sz="1200"/>
            </a:lvl1pPr>
          </a:lstStyle>
          <a:p>
            <a:fld id="{846B3087-039C-4E9C-B606-D87DFE39E43A}"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39725"/>
          </a:xfrm>
          <a:prstGeom prst="rect">
            <a:avLst/>
          </a:prstGeom>
        </p:spPr>
        <p:txBody>
          <a:bodyPr vert="horz" lIns="91440" tIns="45720" rIns="91440" bIns="45720" rtlCol="0"/>
          <a:lstStyle>
            <a:lvl1pPr algn="l" eaLnBrk="1" hangingPunct="1">
              <a:defRPr sz="1200">
                <a:latin typeface="Arial" panose="020B0604020202020204" pitchFamily="34" charset="0"/>
              </a:defRPr>
            </a:lvl1pPr>
          </a:lstStyle>
          <a:p>
            <a:pPr>
              <a:defRPr/>
            </a:pPr>
            <a:endParaRPr lang="zh-CN" altLang="en-US"/>
          </a:p>
        </p:txBody>
      </p:sp>
      <p:sp>
        <p:nvSpPr>
          <p:cNvPr id="3" name="日期占位符 2"/>
          <p:cNvSpPr>
            <a:spLocks noGrp="1"/>
          </p:cNvSpPr>
          <p:nvPr>
            <p:ph type="dt" idx="1"/>
          </p:nvPr>
        </p:nvSpPr>
        <p:spPr>
          <a:xfrm>
            <a:off x="5622925" y="0"/>
            <a:ext cx="4303713" cy="339725"/>
          </a:xfrm>
          <a:prstGeom prst="rect">
            <a:avLst/>
          </a:prstGeom>
        </p:spPr>
        <p:txBody>
          <a:bodyPr vert="horz" lIns="91440" tIns="45720" rIns="91440" bIns="45720" rtlCol="0"/>
          <a:lstStyle>
            <a:lvl1pPr algn="r" eaLnBrk="1" hangingPunct="1">
              <a:defRPr sz="1200">
                <a:latin typeface="Arial" panose="020B0604020202020204" pitchFamily="34" charset="0"/>
              </a:defRPr>
            </a:lvl1pPr>
          </a:lstStyle>
          <a:p>
            <a:pPr>
              <a:defRPr/>
            </a:pPr>
            <a:fld id="{1F90284D-841C-4849-BE29-372E215DF9E1}" type="datetimeFigureOut">
              <a:rPr lang="zh-CN" altLang="en-US"/>
            </a:fld>
            <a:endParaRPr lang="zh-CN" altLang="en-US"/>
          </a:p>
        </p:txBody>
      </p:sp>
      <p:sp>
        <p:nvSpPr>
          <p:cNvPr id="4" name="幻灯片图像占位符 3"/>
          <p:cNvSpPr>
            <a:spLocks noGrp="1" noRot="1" noChangeAspect="1"/>
          </p:cNvSpPr>
          <p:nvPr>
            <p:ph type="sldImg" idx="2"/>
          </p:nvPr>
        </p:nvSpPr>
        <p:spPr>
          <a:xfrm>
            <a:off x="2697163" y="509588"/>
            <a:ext cx="4533900" cy="25495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92188" y="3228975"/>
            <a:ext cx="7943850" cy="3059113"/>
          </a:xfrm>
          <a:prstGeom prst="rect">
            <a:avLst/>
          </a:prstGeom>
        </p:spPr>
        <p:txBody>
          <a:bodyPr vert="horz" lIns="91440" tIns="45720" rIns="91440" bIns="45720"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6456363"/>
            <a:ext cx="4302125" cy="339725"/>
          </a:xfrm>
          <a:prstGeom prst="rect">
            <a:avLst/>
          </a:prstGeom>
        </p:spPr>
        <p:txBody>
          <a:bodyPr vert="horz" lIns="91440" tIns="45720" rIns="91440" bIns="45720" rtlCol="0" anchor="b"/>
          <a:lstStyle>
            <a:lvl1pPr algn="l" eaLnBrk="1" hangingPunct="1">
              <a:defRPr sz="1200">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5"/>
          </p:nvPr>
        </p:nvSpPr>
        <p:spPr>
          <a:xfrm>
            <a:off x="5622925" y="6456363"/>
            <a:ext cx="4303713" cy="339725"/>
          </a:xfrm>
          <a:prstGeom prst="rect">
            <a:avLst/>
          </a:prstGeom>
        </p:spPr>
        <p:txBody>
          <a:bodyPr vert="horz" wrap="square" lIns="91440" tIns="45720" rIns="91440" bIns="45720" numCol="1" anchor="b" anchorCtr="0" compatLnSpc="1"/>
          <a:lstStyle>
            <a:lvl1pPr algn="r" eaLnBrk="1" hangingPunct="1">
              <a:defRPr sz="1200"/>
            </a:lvl1pPr>
          </a:lstStyle>
          <a:p>
            <a:pPr>
              <a:defRPr/>
            </a:pPr>
            <a:fld id="{4E2394B8-F65D-4313-AEC8-DCE0ABC23490}"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53BDC72-3369-42A7-85EE-0D2D14D31516}" type="slidenum">
              <a:rPr lang="zh-CN" altLang="en-US" smtClean="0"/>
            </a:fld>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49153"/>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文本占位符 49154"/>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dirty="0" smtClean="0"/>
              <a:t>JVM</a:t>
            </a:r>
            <a:r>
              <a:rPr lang="zh-CN" altLang="en-US" dirty="0" smtClean="0"/>
              <a:t>在解释字节码的同时会对它分析，搜索热点部分，即经常执行的字节码部分。对于这些热点，</a:t>
            </a:r>
            <a:r>
              <a:rPr lang="en-US" altLang="zh-CN" dirty="0" smtClean="0"/>
              <a:t>JIT</a:t>
            </a:r>
            <a:r>
              <a:rPr lang="zh-CN" altLang="en-US" dirty="0" smtClean="0"/>
              <a:t>编译器（</a:t>
            </a:r>
            <a:r>
              <a:rPr lang="en-US" altLang="zh-CN" dirty="0" smtClean="0"/>
              <a:t>Java</a:t>
            </a:r>
            <a:r>
              <a:rPr lang="zh-CN" altLang="en-US" dirty="0" smtClean="0"/>
              <a:t>热点编译器）将它们的字节码翻译成底层的机器语言代码。当</a:t>
            </a:r>
            <a:r>
              <a:rPr lang="en-US" altLang="zh-CN" dirty="0" smtClean="0"/>
              <a:t>JVM</a:t>
            </a:r>
            <a:r>
              <a:rPr lang="zh-CN" altLang="en-US" dirty="0" smtClean="0"/>
              <a:t>再次遇到这些已编译好的部分时，就会执行速度相对较快的机器语言代码。</a:t>
            </a:r>
            <a:endParaRPr lang="zh-CN" altLang="en-US" dirty="0" smtClean="0"/>
          </a:p>
        </p:txBody>
      </p:sp>
      <p:sp>
        <p:nvSpPr>
          <p:cNvPr id="26628"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1438B73-4DCE-4D44-B861-A628595EB8CD}" type="slidenum">
              <a:rPr lang="zh-CN" altLang="en-US" smtClean="0"/>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43B488-FA16-4D58-B8CA-D4557048967D}" type="slidenum">
              <a:rPr lang="zh-CN" altLang="en-US" smtClean="0"/>
            </a:fld>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52225"/>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文本占位符 52226"/>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t>全称为“可扩充处理器架构”（</a:t>
            </a:r>
            <a:r>
              <a:rPr lang="en-US" altLang="zh-CN" dirty="0" smtClean="0"/>
              <a:t>Scalable Processor </a:t>
            </a:r>
            <a:r>
              <a:rPr lang="en-US" altLang="zh-CN" dirty="0" err="1" smtClean="0"/>
              <a:t>ARChitecture</a:t>
            </a:r>
            <a:r>
              <a:rPr lang="zh-CN" altLang="en-US" dirty="0" smtClean="0"/>
              <a:t>），是</a:t>
            </a:r>
            <a:r>
              <a:rPr lang="en-US" altLang="zh-CN" dirty="0" smtClean="0"/>
              <a:t>RISC</a:t>
            </a:r>
            <a:r>
              <a:rPr lang="zh-CN" altLang="en-US" dirty="0" smtClean="0"/>
              <a:t>微处理器架构之一。它最早于</a:t>
            </a:r>
            <a:r>
              <a:rPr lang="en-US" altLang="zh-CN" dirty="0" smtClean="0"/>
              <a:t>1985</a:t>
            </a:r>
            <a:r>
              <a:rPr lang="zh-CN" altLang="en-US" dirty="0" smtClean="0"/>
              <a:t>年由</a:t>
            </a:r>
            <a:r>
              <a:rPr lang="en-US" altLang="zh-CN" dirty="0" smtClean="0"/>
              <a:t>Sun</a:t>
            </a:r>
            <a:r>
              <a:rPr lang="zh-CN" altLang="en-US" dirty="0" smtClean="0"/>
              <a:t>电脑所设计，也是</a:t>
            </a:r>
            <a:r>
              <a:rPr lang="en-US" altLang="zh-CN" dirty="0" smtClean="0"/>
              <a:t>SPARC</a:t>
            </a:r>
            <a:r>
              <a:rPr lang="zh-CN" altLang="en-US" dirty="0" smtClean="0"/>
              <a:t>国际公司的注册商标之一。 </a:t>
            </a:r>
            <a:endParaRPr lang="zh-CN" altLang="en-US" dirty="0" smtClean="0"/>
          </a:p>
          <a:p>
            <a:r>
              <a:rPr lang="zh-CN" altLang="en-US" dirty="0" smtClean="0"/>
              <a:t>不同平台上的</a:t>
            </a:r>
            <a:r>
              <a:rPr lang="en-US" altLang="zh-CN" dirty="0" smtClean="0"/>
              <a:t>Java</a:t>
            </a:r>
            <a:r>
              <a:rPr lang="zh-CN" altLang="en-US" dirty="0" smtClean="0"/>
              <a:t>编译器，把</a:t>
            </a:r>
            <a:r>
              <a:rPr lang="en-US" altLang="zh-CN" dirty="0" smtClean="0"/>
              <a:t>Java</a:t>
            </a:r>
            <a:r>
              <a:rPr lang="zh-CN" altLang="en-US" dirty="0" smtClean="0"/>
              <a:t>程序按</a:t>
            </a:r>
            <a:r>
              <a:rPr lang="en-US" altLang="zh-CN" dirty="0" smtClean="0"/>
              <a:t>JVM</a:t>
            </a:r>
            <a:r>
              <a:rPr lang="zh-CN" altLang="en-US" dirty="0" smtClean="0"/>
              <a:t>规范编译为</a:t>
            </a:r>
            <a:r>
              <a:rPr lang="en-US" altLang="zh-CN" dirty="0" smtClean="0"/>
              <a:t>JVM</a:t>
            </a:r>
            <a:r>
              <a:rPr lang="zh-CN" altLang="en-US" dirty="0" smtClean="0"/>
              <a:t>的目标代码，即用</a:t>
            </a:r>
            <a:r>
              <a:rPr lang="en-US" altLang="zh-CN" dirty="0" smtClean="0"/>
              <a:t>JVM</a:t>
            </a:r>
            <a:r>
              <a:rPr lang="zh-CN" altLang="en-US" dirty="0" smtClean="0"/>
              <a:t>指令系统表达的指令码，称为</a:t>
            </a:r>
            <a:r>
              <a:rPr lang="en-US" altLang="zh-CN" dirty="0" smtClean="0"/>
              <a:t>Java</a:t>
            </a:r>
            <a:r>
              <a:rPr lang="zh-CN" altLang="en-US" dirty="0" smtClean="0"/>
              <a:t>字节码。</a:t>
            </a:r>
            <a:endParaRPr lang="zh-CN" altLang="en-US" dirty="0" smtClean="0"/>
          </a:p>
          <a:p>
            <a:endParaRPr lang="zh-CN" altLang="en-US" dirty="0" smtClean="0"/>
          </a:p>
        </p:txBody>
      </p:sp>
      <p:sp>
        <p:nvSpPr>
          <p:cNvPr id="30724"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93D0480-B151-407F-BADE-9E0AC9B4EE12}" type="slidenum">
              <a:rPr lang="zh-CN" altLang="en-US" smtClean="0"/>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CFC5B98-8770-41FF-A72F-52C01C5B1D6B}" type="slidenum">
              <a:rPr lang="zh-CN" altLang="en-US" smtClean="0"/>
            </a:fld>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E2394B8-F65D-4313-AEC8-DCE0ABC2349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284E63-3FB6-4D25-A608-C543CEFE0660}" type="slidenum">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111</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284E63-3FB6-4D25-A608-C543CEFE0660}" type="slidenum">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111</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284E63-3FB6-4D25-A608-C543CEFE0660}" type="slidenum">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111</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E2394B8-F65D-4313-AEC8-DCE0ABC2349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E2394B8-F65D-4313-AEC8-DCE0ABC2349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CC61B33-25FE-4716-AB58-A51D925F06A6}" type="slidenum">
              <a:rPr lang="zh-CN" altLang="en-US" smtClean="0"/>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dirty="0" smtClean="0"/>
              <a:t>Java</a:t>
            </a:r>
            <a:r>
              <a:rPr lang="zh-CN" altLang="en-US" dirty="0" smtClean="0"/>
              <a:t>这个名字的由来，是</a:t>
            </a:r>
            <a:r>
              <a:rPr lang="en-US" altLang="zh-CN" dirty="0" smtClean="0"/>
              <a:t>Java</a:t>
            </a:r>
            <a:r>
              <a:rPr lang="zh-CN" altLang="en-US" dirty="0" smtClean="0"/>
              <a:t>创始人员团队中其中一名成员由于灵感想到的，想起自己在</a:t>
            </a:r>
            <a:r>
              <a:rPr lang="en-US" altLang="zh-CN" dirty="0" smtClean="0"/>
              <a:t>Java</a:t>
            </a:r>
            <a:r>
              <a:rPr lang="zh-CN" altLang="en-US" dirty="0" smtClean="0"/>
              <a:t>岛（爪哇岛）上曾喝过一种美味的咖啡，于是这种计算机编程语言就命名为</a:t>
            </a:r>
            <a:r>
              <a:rPr lang="en-US" altLang="zh-CN" dirty="0" smtClean="0"/>
              <a:t>Java</a:t>
            </a:r>
            <a:r>
              <a:rPr lang="zh-CN" altLang="en-US" dirty="0" smtClean="0"/>
              <a:t>。</a:t>
            </a:r>
            <a:r>
              <a:rPr lang="en-US" altLang="zh-CN" dirty="0" smtClean="0"/>
              <a:t>Sun</a:t>
            </a:r>
            <a:r>
              <a:rPr lang="zh-CN" altLang="en-US" dirty="0" smtClean="0"/>
              <a:t>公司在</a:t>
            </a:r>
            <a:r>
              <a:rPr lang="en-US" altLang="zh-CN" dirty="0" smtClean="0"/>
              <a:t>1991</a:t>
            </a:r>
            <a:r>
              <a:rPr lang="zh-CN" altLang="en-US" dirty="0" smtClean="0"/>
              <a:t>年资助了一个公司内部研究项目，这个项目由</a:t>
            </a:r>
            <a:r>
              <a:rPr lang="en-US" altLang="zh-CN" dirty="0" smtClean="0"/>
              <a:t>James Gosling</a:t>
            </a:r>
            <a:r>
              <a:rPr lang="zh-CN" altLang="en-US" dirty="0" smtClean="0"/>
              <a:t>领导，其成果是诞生了一种基于</a:t>
            </a:r>
            <a:r>
              <a:rPr lang="en-US" altLang="zh-CN" dirty="0" smtClean="0"/>
              <a:t>C++</a:t>
            </a:r>
            <a:r>
              <a:rPr lang="zh-CN" altLang="en-US" dirty="0" smtClean="0"/>
              <a:t>的面向对象编程语言。</a:t>
            </a:r>
            <a:endParaRPr lang="zh-CN" altLang="en-US" dirty="0"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E92194-09B1-49CD-A2AB-B65C597F6EB4}" type="slidenum">
              <a:rPr lang="zh-CN" altLang="en-US" smtClean="0"/>
            </a:fld>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fontScale="92500"/>
          </a:bodyPr>
          <a:lstStyle/>
          <a:p>
            <a:pPr>
              <a:lnSpc>
                <a:spcPct val="90000"/>
              </a:lnSpc>
              <a:defRPr/>
            </a:pPr>
            <a:r>
              <a:rPr lang="en-US" altLang="zh-CN" dirty="0" smtClean="0"/>
              <a:t>1</a:t>
            </a:r>
            <a:r>
              <a:rPr lang="zh-CN" altLang="en-US" dirty="0" smtClean="0"/>
              <a:t>、简单性   对</a:t>
            </a:r>
            <a:r>
              <a:rPr lang="en-US" altLang="zh-CN" dirty="0" smtClean="0"/>
              <a:t>C++</a:t>
            </a:r>
            <a:r>
              <a:rPr lang="zh-CN" altLang="en-US" dirty="0" smtClean="0"/>
              <a:t>进行改造，如去掉指针，取消多重继承和运算符重载，由自动内存回收机制进行内存管理，功能丰富的类库</a:t>
            </a:r>
            <a:endParaRPr lang="zh-CN" altLang="en-US" dirty="0" smtClean="0"/>
          </a:p>
          <a:p>
            <a:pPr>
              <a:lnSpc>
                <a:spcPct val="90000"/>
              </a:lnSpc>
              <a:defRPr/>
            </a:pPr>
            <a:r>
              <a:rPr lang="en-US" altLang="zh-CN" dirty="0" smtClean="0"/>
              <a:t>2</a:t>
            </a:r>
            <a:r>
              <a:rPr lang="zh-CN" altLang="en-US" dirty="0" smtClean="0"/>
              <a:t>、面向对象   纯面向对象，通过抽象类和接口支持多态性（即一种对外接口，多种内部实现），通过继承实现了代码的重用</a:t>
            </a:r>
            <a:endParaRPr lang="zh-CN" altLang="en-US" dirty="0" smtClean="0"/>
          </a:p>
          <a:p>
            <a:pPr>
              <a:lnSpc>
                <a:spcPct val="90000"/>
              </a:lnSpc>
              <a:defRPr/>
            </a:pPr>
            <a:r>
              <a:rPr lang="en-US" altLang="zh-CN" dirty="0" smtClean="0"/>
              <a:t>3</a:t>
            </a:r>
            <a:r>
              <a:rPr lang="zh-CN" altLang="en-US" dirty="0" smtClean="0"/>
              <a:t>、健壮性   提供自动垃圾收集机制来进行内存管理；面向对象的异常处理机制，在编译时可以提示可能出现但未被处理的异常以防止系统崩溃；</a:t>
            </a:r>
            <a:endParaRPr lang="zh-CN" altLang="en-US" dirty="0" smtClean="0"/>
          </a:p>
          <a:p>
            <a:pPr>
              <a:lnSpc>
                <a:spcPct val="90000"/>
              </a:lnSpc>
              <a:defRPr/>
            </a:pPr>
            <a:r>
              <a:rPr lang="zh-CN" altLang="en-US" dirty="0" smtClean="0"/>
              <a:t>      强类型语言，程序编译时进行严格的类型检查，防止出现类型不匹配等问题。</a:t>
            </a:r>
            <a:endParaRPr lang="zh-CN" altLang="en-US" dirty="0" smtClean="0"/>
          </a:p>
          <a:p>
            <a:pPr>
              <a:lnSpc>
                <a:spcPct val="90000"/>
              </a:lnSpc>
              <a:defRPr/>
            </a:pPr>
            <a:r>
              <a:rPr lang="en-US" altLang="zh-CN" dirty="0" smtClean="0"/>
              <a:t>4</a:t>
            </a:r>
            <a:r>
              <a:rPr lang="zh-CN" altLang="en-US" dirty="0" smtClean="0"/>
              <a:t>、体系结构中立    </a:t>
            </a:r>
            <a:r>
              <a:rPr lang="en-US" altLang="zh-CN" dirty="0" smtClean="0"/>
              <a:t>Java</a:t>
            </a:r>
            <a:r>
              <a:rPr lang="zh-CN" altLang="en-US" dirty="0" smtClean="0"/>
              <a:t>编译器可以产生一种与计算机体系结构无关的字节码，只要安装了</a:t>
            </a:r>
            <a:r>
              <a:rPr lang="en-US" altLang="zh-CN" dirty="0" smtClean="0"/>
              <a:t>java</a:t>
            </a:r>
            <a:r>
              <a:rPr lang="zh-CN" altLang="en-US" dirty="0" smtClean="0"/>
              <a:t>虚拟机</a:t>
            </a:r>
            <a:r>
              <a:rPr lang="en-US" altLang="zh-CN" dirty="0" smtClean="0"/>
              <a:t>JVM</a:t>
            </a:r>
            <a:r>
              <a:rPr lang="zh-CN" altLang="en-US" dirty="0" smtClean="0"/>
              <a:t>，</a:t>
            </a:r>
            <a:r>
              <a:rPr lang="en-US" altLang="zh-CN" dirty="0" smtClean="0"/>
              <a:t>java</a:t>
            </a:r>
            <a:r>
              <a:rPr lang="zh-CN" altLang="en-US" dirty="0" smtClean="0"/>
              <a:t>源代码就可以在相应的处理机上</a:t>
            </a:r>
            <a:endParaRPr lang="zh-CN" altLang="en-US" dirty="0" smtClean="0"/>
          </a:p>
          <a:p>
            <a:pPr>
              <a:lnSpc>
                <a:spcPct val="90000"/>
              </a:lnSpc>
              <a:defRPr/>
            </a:pPr>
            <a:r>
              <a:rPr lang="zh-CN" altLang="en-US" dirty="0" smtClean="0"/>
              <a:t>     执行；</a:t>
            </a:r>
            <a:r>
              <a:rPr lang="en-US" altLang="zh-CN" dirty="0" smtClean="0"/>
              <a:t>Java</a:t>
            </a:r>
            <a:r>
              <a:rPr lang="zh-CN" altLang="en-US" dirty="0" smtClean="0"/>
              <a:t>的数据类型不会随目标机的变化而变化；</a:t>
            </a:r>
            <a:r>
              <a:rPr lang="en-US" altLang="zh-CN" dirty="0" smtClean="0"/>
              <a:t>Java</a:t>
            </a:r>
            <a:r>
              <a:rPr lang="zh-CN" altLang="en-US" dirty="0" smtClean="0"/>
              <a:t>提供了一个用于访问底层操作系统功能的可扩展类库。</a:t>
            </a:r>
            <a:endParaRPr lang="zh-CN" altLang="en-US" dirty="0" smtClean="0"/>
          </a:p>
          <a:p>
            <a:pPr>
              <a:lnSpc>
                <a:spcPct val="90000"/>
              </a:lnSpc>
              <a:defRPr/>
            </a:pPr>
            <a:r>
              <a:rPr lang="en-US" altLang="zh-CN" dirty="0" smtClean="0"/>
              <a:t>5</a:t>
            </a:r>
            <a:r>
              <a:rPr lang="zh-CN" altLang="en-US" dirty="0" smtClean="0"/>
              <a:t>、可移植性    “一次编程，处处运行”    半编译、半解释特征；</a:t>
            </a:r>
            <a:r>
              <a:rPr lang="en-US" altLang="zh-CN" dirty="0" smtClean="0">
                <a:sym typeface="宋体" panose="02010600030101010101" pitchFamily="2" charset="-122"/>
              </a:rPr>
              <a:t>Java</a:t>
            </a:r>
            <a:r>
              <a:rPr lang="zh-CN" altLang="en-US" dirty="0" smtClean="0">
                <a:sym typeface="宋体" panose="02010600030101010101" pitchFamily="2" charset="-122"/>
              </a:rPr>
              <a:t>的体系结构中立，采用标准的独立于硬件平台的数据类型</a:t>
            </a:r>
            <a:endParaRPr lang="zh-CN" altLang="en-US" dirty="0" smtClean="0"/>
          </a:p>
          <a:p>
            <a:pPr>
              <a:lnSpc>
                <a:spcPct val="90000"/>
              </a:lnSpc>
              <a:defRPr/>
            </a:pPr>
            <a:r>
              <a:rPr lang="en-US" altLang="zh-CN" dirty="0" smtClean="0"/>
              <a:t>6</a:t>
            </a:r>
            <a:r>
              <a:rPr lang="zh-CN" altLang="en-US" dirty="0" smtClean="0"/>
              <a:t>、多线程     具有多线程机制，使得应用程序可以并发执行；同步机制保证了对共享数据的共享操作</a:t>
            </a:r>
            <a:endParaRPr lang="zh-CN" altLang="en-US" dirty="0" smtClean="0"/>
          </a:p>
          <a:p>
            <a:pPr>
              <a:lnSpc>
                <a:spcPct val="90000"/>
              </a:lnSpc>
              <a:defRPr/>
            </a:pPr>
            <a:r>
              <a:rPr lang="en-US" altLang="zh-CN" dirty="0" smtClean="0"/>
              <a:t>7</a:t>
            </a:r>
            <a:r>
              <a:rPr lang="zh-CN" altLang="en-US" dirty="0" smtClean="0"/>
              <a:t>、半编译半解释特征    编译器对程序进行编译得到的不是本机代码而是字节码，字节码的执行采取解释执行方式。优点：提高了可移植性；兼具</a:t>
            </a:r>
            <a:endParaRPr lang="zh-CN" altLang="en-US" dirty="0" smtClean="0"/>
          </a:p>
          <a:p>
            <a:pPr>
              <a:lnSpc>
                <a:spcPct val="90000"/>
              </a:lnSpc>
              <a:defRPr/>
            </a:pPr>
            <a:r>
              <a:rPr lang="zh-CN" altLang="en-US" dirty="0" smtClean="0"/>
              <a:t>      编译执行的效率优势和解释执行的灵活性。</a:t>
            </a:r>
            <a:endParaRPr lang="zh-CN" altLang="en-US" dirty="0" smtClean="0"/>
          </a:p>
          <a:p>
            <a:pPr>
              <a:lnSpc>
                <a:spcPct val="90000"/>
              </a:lnSpc>
              <a:defRPr/>
            </a:pPr>
            <a:r>
              <a:rPr lang="en-US" altLang="zh-CN" dirty="0" smtClean="0"/>
              <a:t>8</a:t>
            </a:r>
            <a:r>
              <a:rPr lang="zh-CN" altLang="en-US" dirty="0" smtClean="0"/>
              <a:t>、动态性     </a:t>
            </a:r>
            <a:r>
              <a:rPr lang="en-US" altLang="zh-CN" dirty="0" smtClean="0"/>
              <a:t>Java</a:t>
            </a:r>
            <a:r>
              <a:rPr lang="zh-CN" altLang="en-US" dirty="0" smtClean="0"/>
              <a:t>不会因程序库某些部分的更新而需要全部重新编译程序，所以可以在类库中自由加入新的方法和实例变量。而</a:t>
            </a:r>
            <a:r>
              <a:rPr lang="en-US" altLang="zh-CN" dirty="0" smtClean="0"/>
              <a:t>C++</a:t>
            </a:r>
            <a:r>
              <a:rPr lang="zh-CN" altLang="en-US" dirty="0" smtClean="0"/>
              <a:t>在支持类库升级之后</a:t>
            </a:r>
            <a:endParaRPr lang="zh-CN" altLang="en-US" dirty="0" smtClean="0"/>
          </a:p>
          <a:p>
            <a:pPr>
              <a:lnSpc>
                <a:spcPct val="90000"/>
              </a:lnSpc>
              <a:defRPr/>
            </a:pPr>
            <a:r>
              <a:rPr lang="zh-CN" altLang="en-US" dirty="0" smtClean="0"/>
              <a:t>     相应的应用程序都必须重新编译。</a:t>
            </a:r>
            <a:endParaRPr lang="zh-CN" altLang="en-US" dirty="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F745213-332B-40E3-92AA-D00C8CE1850D}" type="slidenum">
              <a:rPr lang="zh-CN" altLang="en-US" smtClean="0"/>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矩形 3"/>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5" name="矩形 4"/>
          <p:cNvSpPr/>
          <p:nvPr/>
        </p:nvSpPr>
        <p:spPr bwMode="auto">
          <a:xfrm>
            <a:off x="368300" y="0"/>
            <a:ext cx="139700"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6" name="矩形 5"/>
          <p:cNvSpPr/>
          <p:nvPr/>
        </p:nvSpPr>
        <p:spPr bwMode="auto">
          <a:xfrm>
            <a:off x="1320800" y="0"/>
            <a:ext cx="242888"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7" name="矩形 6"/>
          <p:cNvSpPr/>
          <p:nvPr/>
        </p:nvSpPr>
        <p:spPr bwMode="auto">
          <a:xfrm>
            <a:off x="1522413" y="0"/>
            <a:ext cx="3063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0" name="直接连接符 9"/>
          <p:cNvSpPr>
            <a:spLocks noChangeShapeType="1"/>
          </p:cNvSpPr>
          <p:nvPr/>
        </p:nvSpPr>
        <p:spPr bwMode="auto">
          <a:xfrm>
            <a:off x="141288"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1" name="直接连接符 10"/>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2" name="直接连接符 11"/>
          <p:cNvSpPr>
            <a:spLocks noChangeShapeType="1"/>
          </p:cNvSpPr>
          <p:nvPr/>
        </p:nvSpPr>
        <p:spPr bwMode="auto">
          <a:xfrm>
            <a:off x="1138238"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3" name="直接连接符 12"/>
          <p:cNvSpPr>
            <a:spLocks noChangeShapeType="1"/>
          </p:cNvSpPr>
          <p:nvPr/>
        </p:nvSpPr>
        <p:spPr bwMode="auto">
          <a:xfrm>
            <a:off x="2303463"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4" name="直接连接符 13"/>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5" name="直接连接符 14"/>
          <p:cNvSpPr>
            <a:spLocks noChangeShapeType="1"/>
          </p:cNvSpPr>
          <p:nvPr/>
        </p:nvSpPr>
        <p:spPr bwMode="auto">
          <a:xfrm>
            <a:off x="1215231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6" name="矩形 15"/>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7" name="椭圆 16"/>
          <p:cNvSpPr/>
          <p:nvPr/>
        </p:nvSpPr>
        <p:spPr bwMode="auto">
          <a:xfrm>
            <a:off x="812800" y="3429000"/>
            <a:ext cx="1322388"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8" name="椭圆 17"/>
          <p:cNvSpPr/>
          <p:nvPr/>
        </p:nvSpPr>
        <p:spPr bwMode="auto">
          <a:xfrm>
            <a:off x="1746250" y="4867275"/>
            <a:ext cx="636588"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9" name="椭圆 18"/>
          <p:cNvSpPr/>
          <p:nvPr/>
        </p:nvSpPr>
        <p:spPr bwMode="auto">
          <a:xfrm>
            <a:off x="1454150" y="5500688"/>
            <a:ext cx="150813" cy="160337"/>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0" name="椭圆 19"/>
          <p:cNvSpPr/>
          <p:nvPr/>
        </p:nvSpPr>
        <p:spPr bwMode="auto">
          <a:xfrm>
            <a:off x="2217738" y="5788025"/>
            <a:ext cx="276225"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1" name="椭圆 20"/>
          <p:cNvSpPr/>
          <p:nvPr/>
        </p:nvSpPr>
        <p:spPr>
          <a:xfrm>
            <a:off x="2540000" y="4495800"/>
            <a:ext cx="341313"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8" name="标题 7"/>
          <p:cNvSpPr>
            <a:spLocks noGrp="1"/>
          </p:cNvSpPr>
          <p:nvPr>
            <p:ph type="ctrTitle"/>
          </p:nvPr>
        </p:nvSpPr>
        <p:spPr>
          <a:xfrm>
            <a:off x="3048000" y="3124200"/>
            <a:ext cx="8229600" cy="1894362"/>
          </a:xfrm>
        </p:spPr>
        <p:txBody>
          <a:bodyPr/>
          <a:lstStyle>
            <a:lvl1pPr>
              <a:defRPr b="1"/>
            </a:lvl1pPr>
          </a:lstStyle>
          <a:p>
            <a:r>
              <a:rPr lang="zh-CN" altLang="en-US"/>
              <a:t>单击此处编辑母版标题样式</a:t>
            </a:r>
            <a:endParaRPr lang="en-US"/>
          </a:p>
        </p:txBody>
      </p:sp>
      <p:sp>
        <p:nvSpPr>
          <p:cNvPr id="9" name="副标题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22" name="日期占位符 27"/>
          <p:cNvSpPr>
            <a:spLocks noGrp="1"/>
          </p:cNvSpPr>
          <p:nvPr>
            <p:ph type="dt" sz="half" idx="10"/>
          </p:nvPr>
        </p:nvSpPr>
        <p:spPr bwMode="auto">
          <a:xfrm rot="5400000">
            <a:off x="10733088" y="1111250"/>
            <a:ext cx="2286000" cy="508000"/>
          </a:xfrm>
        </p:spPr>
        <p:txBody>
          <a:bodyPr/>
          <a:lstStyle>
            <a:lvl1pPr>
              <a:defRPr/>
            </a:lvl1pPr>
          </a:lstStyle>
          <a:p>
            <a:pPr>
              <a:defRPr/>
            </a:pPr>
            <a:endParaRPr lang="en-US" altLang="zh-CN"/>
          </a:p>
        </p:txBody>
      </p:sp>
      <p:sp>
        <p:nvSpPr>
          <p:cNvPr id="23" name="页脚占位符 16"/>
          <p:cNvSpPr>
            <a:spLocks noGrp="1"/>
          </p:cNvSpPr>
          <p:nvPr>
            <p:ph type="ftr" sz="quarter" idx="11"/>
          </p:nvPr>
        </p:nvSpPr>
        <p:spPr bwMode="auto">
          <a:xfrm rot="5400000">
            <a:off x="10045701" y="4117975"/>
            <a:ext cx="3657600" cy="511175"/>
          </a:xfrm>
        </p:spPr>
        <p:txBody>
          <a:bodyPr/>
          <a:lstStyle>
            <a:lvl1pPr>
              <a:defRPr/>
            </a:lvl1pPr>
          </a:lstStyle>
          <a:p>
            <a:pPr>
              <a:defRPr/>
            </a:pPr>
            <a:endParaRPr lang="en-US" altLang="zh-CN"/>
          </a:p>
        </p:txBody>
      </p:sp>
      <p:sp>
        <p:nvSpPr>
          <p:cNvPr id="24" name="灯片编号占位符 28"/>
          <p:cNvSpPr>
            <a:spLocks noGrp="1"/>
          </p:cNvSpPr>
          <p:nvPr>
            <p:ph type="sldNum" sz="quarter" idx="12"/>
          </p:nvPr>
        </p:nvSpPr>
        <p:spPr bwMode="auto">
          <a:xfrm>
            <a:off x="1766888" y="4929188"/>
            <a:ext cx="812800" cy="517525"/>
          </a:xfrm>
          <a:prstGeom prst="rect">
            <a:avLst/>
          </a:prstGeom>
        </p:spPr>
        <p:txBody>
          <a:bodyPr/>
          <a:lstStyle>
            <a:lvl1pPr>
              <a:defRPr/>
            </a:lvl1pPr>
          </a:lstStyle>
          <a:p>
            <a:pPr>
              <a:defRPr/>
            </a:pPr>
            <a:fld id="{671533BD-8AC7-4890-B4E3-89E84E0BAD38}" type="slidenum">
              <a:rPr lang="en-US" altLang="zh-CN"/>
            </a:fld>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endParaRPr lang="en-US" altLang="zh-CN"/>
          </a:p>
        </p:txBody>
      </p:sp>
      <p:sp>
        <p:nvSpPr>
          <p:cNvPr id="5" name="页脚占位符 2"/>
          <p:cNvSpPr>
            <a:spLocks noGrp="1"/>
          </p:cNvSpPr>
          <p:nvPr>
            <p:ph type="ftr" sz="quarter" idx="11"/>
          </p:nvPr>
        </p:nvSpPr>
        <p:spPr/>
        <p:txBody>
          <a:bodyPr/>
          <a:lstStyle>
            <a:lvl1pPr>
              <a:defRPr/>
            </a:lvl1pPr>
          </a:lstStyle>
          <a:p>
            <a:pPr>
              <a:defRPr/>
            </a:pPr>
            <a:endParaRPr lang="en-US" altLang="zh-CN"/>
          </a:p>
        </p:txBody>
      </p:sp>
      <p:sp>
        <p:nvSpPr>
          <p:cNvPr id="6" name="灯片编号占位符 22"/>
          <p:cNvSpPr>
            <a:spLocks noGrp="1"/>
          </p:cNvSpPr>
          <p:nvPr>
            <p:ph type="sldNum" sz="quarter" idx="12"/>
          </p:nvPr>
        </p:nvSpPr>
        <p:spPr>
          <a:xfrm>
            <a:off x="10839450" y="5734050"/>
            <a:ext cx="812800" cy="520700"/>
          </a:xfrm>
          <a:prstGeom prst="rect">
            <a:avLst/>
          </a:prstGeom>
        </p:spPr>
        <p:txBody>
          <a:bodyPr/>
          <a:lstStyle>
            <a:lvl1pPr>
              <a:defRPr/>
            </a:lvl1pPr>
          </a:lstStyle>
          <a:p>
            <a:pPr>
              <a:defRPr/>
            </a:pPr>
            <a:fld id="{5AA71FE5-FE5F-4E06-AD5B-1FC4A41EC578}" type="slidenum">
              <a:rPr lang="en-US" altLang="zh-CN"/>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2352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endParaRPr lang="en-US" altLang="zh-CN"/>
          </a:p>
        </p:txBody>
      </p:sp>
      <p:sp>
        <p:nvSpPr>
          <p:cNvPr id="5" name="页脚占位符 2"/>
          <p:cNvSpPr>
            <a:spLocks noGrp="1"/>
          </p:cNvSpPr>
          <p:nvPr>
            <p:ph type="ftr" sz="quarter" idx="11"/>
          </p:nvPr>
        </p:nvSpPr>
        <p:spPr/>
        <p:txBody>
          <a:bodyPr/>
          <a:lstStyle>
            <a:lvl1pPr>
              <a:defRPr/>
            </a:lvl1pPr>
          </a:lstStyle>
          <a:p>
            <a:pPr>
              <a:defRPr/>
            </a:pPr>
            <a:endParaRPr lang="en-US" altLang="zh-CN"/>
          </a:p>
        </p:txBody>
      </p:sp>
      <p:sp>
        <p:nvSpPr>
          <p:cNvPr id="6" name="灯片编号占位符 22"/>
          <p:cNvSpPr>
            <a:spLocks noGrp="1"/>
          </p:cNvSpPr>
          <p:nvPr>
            <p:ph type="sldNum" sz="quarter" idx="12"/>
          </p:nvPr>
        </p:nvSpPr>
        <p:spPr>
          <a:xfrm>
            <a:off x="10839450" y="5734050"/>
            <a:ext cx="812800" cy="520700"/>
          </a:xfrm>
          <a:prstGeom prst="rect">
            <a:avLst/>
          </a:prstGeom>
        </p:spPr>
        <p:txBody>
          <a:bodyPr/>
          <a:lstStyle>
            <a:lvl1pPr>
              <a:defRPr/>
            </a:lvl1pPr>
          </a:lstStyle>
          <a:p>
            <a:pPr>
              <a:defRPr/>
            </a:pPr>
            <a:fld id="{BF7F422A-0375-4658-A706-86F5C6929188}" type="slidenum">
              <a:rPr lang="en-US" altLang="zh-CN"/>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16632"/>
            <a:ext cx="9956800" cy="1008112"/>
          </a:xfrm>
        </p:spPr>
        <p:txBody>
          <a:bodyPr>
            <a:noAutofit/>
          </a:bodyPr>
          <a:lstStyle>
            <a:lvl1pPr>
              <a:defRPr sz="4000" b="1">
                <a:solidFill>
                  <a:schemeClr val="tx1"/>
                </a:solidFill>
              </a:defRPr>
            </a:lvl1pPr>
          </a:lstStyle>
          <a:p>
            <a:r>
              <a:rPr lang="zh-CN" altLang="en-US" dirty="0"/>
              <a:t>单击此处编辑母版标题样式</a:t>
            </a:r>
            <a:endParaRPr lang="en-US" dirty="0"/>
          </a:p>
        </p:txBody>
      </p:sp>
      <p:sp>
        <p:nvSpPr>
          <p:cNvPr id="8" name="内容占位符 7"/>
          <p:cNvSpPr>
            <a:spLocks noGrp="1"/>
          </p:cNvSpPr>
          <p:nvPr>
            <p:ph sz="quarter" idx="1"/>
          </p:nvPr>
        </p:nvSpPr>
        <p:spPr>
          <a:xfrm>
            <a:off x="609600" y="1628800"/>
            <a:ext cx="9956800" cy="5400600"/>
          </a:xfrm>
        </p:spPr>
        <p:txBody>
          <a:bodyPr/>
          <a:lstStyle>
            <a:lvl1pPr>
              <a:defRPr sz="3200" b="1">
                <a:solidFill>
                  <a:srgbClr val="034FE7"/>
                </a:solidFill>
                <a:latin typeface="+mj-ea"/>
                <a:ea typeface="+mj-ea"/>
              </a:defRPr>
            </a:lvl1pPr>
            <a:lvl2pPr>
              <a:defRPr sz="3200">
                <a:latin typeface="+mj-ea"/>
                <a:ea typeface="+mj-ea"/>
              </a:defRPr>
            </a:lvl2pPr>
            <a:lvl3pPr>
              <a:defRPr sz="2800">
                <a:latin typeface="+mj-ea"/>
                <a:ea typeface="+mj-ea"/>
              </a:defRPr>
            </a:lvl3pPr>
            <a:lvl4pPr>
              <a:defRPr sz="2400">
                <a:latin typeface="+mj-ea"/>
                <a:ea typeface="+mj-ea"/>
              </a:defRPr>
            </a:lvl4pPr>
            <a:lvl5pPr>
              <a:defRPr sz="1800">
                <a:latin typeface="+mj-ea"/>
                <a:ea typeface="+mj-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第三级啊</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日期占位符 6"/>
          <p:cNvSpPr>
            <a:spLocks noGrp="1"/>
          </p:cNvSpPr>
          <p:nvPr>
            <p:ph type="dt" sz="half" idx="10"/>
          </p:nvPr>
        </p:nvSpPr>
        <p:spPr/>
        <p:txBody>
          <a:bodyPr rtlCol="0"/>
          <a:lstStyle>
            <a:lvl1pPr>
              <a:defRPr/>
            </a:lvl1pPr>
          </a:lstStyle>
          <a:p>
            <a:pPr>
              <a:defRPr/>
            </a:pPr>
            <a:endParaRPr lang="en-US" altLang="zh-CN"/>
          </a:p>
        </p:txBody>
      </p:sp>
      <p:sp>
        <p:nvSpPr>
          <p:cNvPr id="5" name="页脚占位符 9"/>
          <p:cNvSpPr>
            <a:spLocks noGrp="1"/>
          </p:cNvSpPr>
          <p:nvPr>
            <p:ph type="ftr" sz="quarter" idx="11"/>
          </p:nvPr>
        </p:nvSpPr>
        <p:spPr>
          <a:xfrm rot="5400000">
            <a:off x="9846469" y="3763169"/>
            <a:ext cx="3200400" cy="487362"/>
          </a:xfrm>
        </p:spPr>
        <p:txBody>
          <a:bodyPr rtlCol="0"/>
          <a:lstStyle>
            <a:lvl1pPr>
              <a:defRPr/>
            </a:lvl1pPr>
          </a:lstStyle>
          <a:p>
            <a:pPr>
              <a:defRPr/>
            </a:pPr>
            <a:endParaRPr lang="en-US" altLang="zh-CN"/>
          </a:p>
        </p:txBody>
      </p:sp>
      <p:sp>
        <p:nvSpPr>
          <p:cNvPr id="6" name="灯片编号占位符 28"/>
          <p:cNvSpPr>
            <a:spLocks noGrp="1"/>
          </p:cNvSpPr>
          <p:nvPr>
            <p:ph type="sldNum" sz="quarter" idx="12"/>
          </p:nvPr>
        </p:nvSpPr>
        <p:spPr bwMode="auto">
          <a:xfrm>
            <a:off x="11041063" y="6165850"/>
            <a:ext cx="812800" cy="517525"/>
          </a:xfrm>
          <a:prstGeom prst="rect">
            <a:avLst/>
          </a:prstGeom>
        </p:spPr>
        <p:txBody>
          <a:bodyPr/>
          <a:lstStyle>
            <a:lvl1pPr>
              <a:defRPr/>
            </a:lvl1pPr>
          </a:lstStyle>
          <a:p>
            <a:pPr>
              <a:defRPr/>
            </a:pPr>
            <a:fld id="{8DD57248-A56D-443E-9C56-400B96625A29}" type="slidenum">
              <a:rPr lang="en-US" altLang="zh-CN"/>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2"/>
        </a:solidFill>
        <a:effectLst/>
      </p:bgPr>
    </p:bg>
    <p:spTree>
      <p:nvGrpSpPr>
        <p:cNvPr id="1" name=""/>
        <p:cNvGrpSpPr/>
        <p:nvPr/>
      </p:nvGrpSpPr>
      <p:grpSpPr>
        <a:xfrm>
          <a:off x="0" y="0"/>
          <a:ext cx="0" cy="0"/>
          <a:chOff x="0" y="0"/>
          <a:chExt cx="0" cy="0"/>
        </a:xfrm>
      </p:grpSpPr>
      <p:sp>
        <p:nvSpPr>
          <p:cNvPr id="4" name="矩形 3"/>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5" name="矩形 4"/>
          <p:cNvSpPr/>
          <p:nvPr/>
        </p:nvSpPr>
        <p:spPr bwMode="auto">
          <a:xfrm>
            <a:off x="368300" y="0"/>
            <a:ext cx="139700"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6" name="矩形 5"/>
          <p:cNvSpPr/>
          <p:nvPr/>
        </p:nvSpPr>
        <p:spPr bwMode="auto">
          <a:xfrm>
            <a:off x="1320800" y="0"/>
            <a:ext cx="242888"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7" name="矩形 6"/>
          <p:cNvSpPr/>
          <p:nvPr/>
        </p:nvSpPr>
        <p:spPr bwMode="auto">
          <a:xfrm>
            <a:off x="1522413" y="0"/>
            <a:ext cx="3063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8" name="直接连接符 7"/>
          <p:cNvSpPr>
            <a:spLocks noChangeShapeType="1"/>
          </p:cNvSpPr>
          <p:nvPr/>
        </p:nvSpPr>
        <p:spPr bwMode="auto">
          <a:xfrm>
            <a:off x="141288"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9" name="直接连接符 8"/>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0" name="直接连接符 9"/>
          <p:cNvSpPr>
            <a:spLocks noChangeShapeType="1"/>
          </p:cNvSpPr>
          <p:nvPr/>
        </p:nvSpPr>
        <p:spPr bwMode="auto">
          <a:xfrm>
            <a:off x="1138238"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1" name="直接连接符 10"/>
          <p:cNvSpPr>
            <a:spLocks noChangeShapeType="1"/>
          </p:cNvSpPr>
          <p:nvPr/>
        </p:nvSpPr>
        <p:spPr bwMode="auto">
          <a:xfrm>
            <a:off x="2303463"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2" name="直接连接符 11"/>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3" name="矩形 12"/>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4" name="椭圆 13"/>
          <p:cNvSpPr/>
          <p:nvPr/>
        </p:nvSpPr>
        <p:spPr bwMode="auto">
          <a:xfrm>
            <a:off x="812800" y="3429000"/>
            <a:ext cx="1404938"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5" name="椭圆 14"/>
          <p:cNvSpPr/>
          <p:nvPr/>
        </p:nvSpPr>
        <p:spPr bwMode="auto">
          <a:xfrm>
            <a:off x="1765300" y="4867275"/>
            <a:ext cx="8572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6" name="椭圆 15"/>
          <p:cNvSpPr/>
          <p:nvPr/>
        </p:nvSpPr>
        <p:spPr bwMode="auto">
          <a:xfrm>
            <a:off x="1454150" y="5500688"/>
            <a:ext cx="184150"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7" name="椭圆 16"/>
          <p:cNvSpPr/>
          <p:nvPr/>
        </p:nvSpPr>
        <p:spPr bwMode="auto">
          <a:xfrm>
            <a:off x="2217738" y="5791200"/>
            <a:ext cx="366712"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8" name="椭圆 17"/>
          <p:cNvSpPr/>
          <p:nvPr/>
        </p:nvSpPr>
        <p:spPr bwMode="auto">
          <a:xfrm>
            <a:off x="2506663" y="4479925"/>
            <a:ext cx="48577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9" name="直接连接符 18"/>
          <p:cNvSpPr>
            <a:spLocks noChangeShapeType="1"/>
          </p:cNvSpPr>
          <p:nvPr/>
        </p:nvSpPr>
        <p:spPr bwMode="auto">
          <a:xfrm>
            <a:off x="1213008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2" name="标题 1"/>
          <p:cNvSpPr>
            <a:spLocks noGrp="1"/>
          </p:cNvSpPr>
          <p:nvPr>
            <p:ph type="title"/>
          </p:nvPr>
        </p:nvSpPr>
        <p:spPr>
          <a:xfrm>
            <a:off x="3048000" y="2895600"/>
            <a:ext cx="8229600" cy="2053590"/>
          </a:xfrm>
        </p:spPr>
        <p:txBody>
          <a:bodyPr/>
          <a:lstStyle>
            <a:lvl1pPr algn="l">
              <a:buNone/>
              <a:defRPr sz="3000" b="1" cap="small" baseline="0"/>
            </a:lvl1pPr>
          </a:lstStyle>
          <a:p>
            <a:r>
              <a:rPr lang="zh-CN" altLang="en-US"/>
              <a:t>单击此处编辑母版标题样式</a:t>
            </a:r>
            <a:endParaRPr lang="en-US"/>
          </a:p>
        </p:txBody>
      </p:sp>
      <p:sp>
        <p:nvSpPr>
          <p:cNvPr id="3" name="文本占位符 2"/>
          <p:cNvSpPr>
            <a:spLocks noGrp="1"/>
          </p:cNvSpPr>
          <p:nvPr>
            <p:ph type="body" idx="1"/>
          </p:nvPr>
        </p:nvSpPr>
        <p:spPr>
          <a:xfrm>
            <a:off x="3048000" y="5010150"/>
            <a:ext cx="82296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endParaRPr lang="zh-CN" altLang="en-US"/>
          </a:p>
        </p:txBody>
      </p:sp>
      <p:sp>
        <p:nvSpPr>
          <p:cNvPr id="20" name="日期占位符 3"/>
          <p:cNvSpPr>
            <a:spLocks noGrp="1"/>
          </p:cNvSpPr>
          <p:nvPr>
            <p:ph type="dt" sz="half" idx="10"/>
          </p:nvPr>
        </p:nvSpPr>
        <p:spPr bwMode="auto">
          <a:xfrm rot="5400000">
            <a:off x="10731500" y="1106488"/>
            <a:ext cx="2286000" cy="508000"/>
          </a:xfrm>
        </p:spPr>
        <p:txBody>
          <a:bodyPr/>
          <a:lstStyle>
            <a:lvl1pPr>
              <a:defRPr/>
            </a:lvl1pPr>
          </a:lstStyle>
          <a:p>
            <a:pPr>
              <a:defRPr/>
            </a:pPr>
            <a:endParaRPr lang="en-US" altLang="zh-CN"/>
          </a:p>
        </p:txBody>
      </p:sp>
      <p:sp>
        <p:nvSpPr>
          <p:cNvPr id="21" name="页脚占位符 4"/>
          <p:cNvSpPr>
            <a:spLocks noGrp="1"/>
          </p:cNvSpPr>
          <p:nvPr>
            <p:ph type="ftr" sz="quarter" idx="11"/>
          </p:nvPr>
        </p:nvSpPr>
        <p:spPr bwMode="auto">
          <a:xfrm rot="5400000">
            <a:off x="10045701" y="4114800"/>
            <a:ext cx="3657600" cy="511175"/>
          </a:xfrm>
        </p:spPr>
        <p:txBody>
          <a:bodyPr/>
          <a:lstStyle>
            <a:lvl1pPr>
              <a:defRPr/>
            </a:lvl1pPr>
          </a:lstStyle>
          <a:p>
            <a:pPr>
              <a:defRPr/>
            </a:pPr>
            <a:endParaRPr lang="en-US" altLang="zh-CN"/>
          </a:p>
        </p:txBody>
      </p:sp>
      <p:sp>
        <p:nvSpPr>
          <p:cNvPr id="22" name="灯片编号占位符 5"/>
          <p:cNvSpPr>
            <a:spLocks noGrp="1"/>
          </p:cNvSpPr>
          <p:nvPr>
            <p:ph type="sldNum" sz="quarter" idx="12"/>
          </p:nvPr>
        </p:nvSpPr>
        <p:spPr bwMode="auto">
          <a:xfrm>
            <a:off x="1785938" y="4929188"/>
            <a:ext cx="812800" cy="517525"/>
          </a:xfrm>
          <a:prstGeom prst="rect">
            <a:avLst/>
          </a:prstGeom>
        </p:spPr>
        <p:txBody>
          <a:bodyPr/>
          <a:lstStyle>
            <a:lvl1pPr>
              <a:defRPr/>
            </a:lvl1pPr>
          </a:lstStyle>
          <a:p>
            <a:pPr>
              <a:defRPr/>
            </a:pPr>
            <a:fld id="{7856ADF0-7FFC-4060-BEA3-4570C13BC3BC}" type="slidenum">
              <a:rPr lang="en-US" altLang="zh-CN"/>
            </a:fld>
            <a:endParaRPr lang="en-US" altLang="zh-CN"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609600" y="1600200"/>
            <a:ext cx="4876800" cy="4572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1" name="内容占位符 10"/>
          <p:cNvSpPr>
            <a:spLocks noGrp="1"/>
          </p:cNvSpPr>
          <p:nvPr>
            <p:ph sz="quarter" idx="2"/>
          </p:nvPr>
        </p:nvSpPr>
        <p:spPr>
          <a:xfrm>
            <a:off x="5693664" y="1600200"/>
            <a:ext cx="4876800" cy="4572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日期占位符 13"/>
          <p:cNvSpPr>
            <a:spLocks noGrp="1"/>
          </p:cNvSpPr>
          <p:nvPr>
            <p:ph type="dt" sz="half" idx="10"/>
          </p:nvPr>
        </p:nvSpPr>
        <p:spPr/>
        <p:txBody>
          <a:bodyPr/>
          <a:lstStyle>
            <a:lvl1pPr>
              <a:defRPr/>
            </a:lvl1pPr>
          </a:lstStyle>
          <a:p>
            <a:pPr>
              <a:defRPr/>
            </a:pPr>
            <a:endParaRPr lang="en-US" altLang="zh-CN"/>
          </a:p>
        </p:txBody>
      </p:sp>
      <p:sp>
        <p:nvSpPr>
          <p:cNvPr id="6" name="页脚占位符 2"/>
          <p:cNvSpPr>
            <a:spLocks noGrp="1"/>
          </p:cNvSpPr>
          <p:nvPr>
            <p:ph type="ftr" sz="quarter" idx="11"/>
          </p:nvPr>
        </p:nvSpPr>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a:xfrm>
            <a:off x="11047413" y="6149975"/>
            <a:ext cx="812800" cy="520700"/>
          </a:xfrm>
          <a:prstGeom prst="rect">
            <a:avLst/>
          </a:prstGeom>
        </p:spPr>
        <p:txBody>
          <a:bodyPr/>
          <a:lstStyle>
            <a:lvl1pPr>
              <a:defRPr/>
            </a:lvl1pPr>
          </a:lstStyle>
          <a:p>
            <a:pPr>
              <a:defRPr/>
            </a:pPr>
            <a:fld id="{7DDBC8D1-7AD5-4889-8394-62E4D83125BA}" type="slidenum">
              <a:rPr lang="en-US" altLang="zh-CN"/>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10058400" cy="1143000"/>
          </a:xfrm>
        </p:spPr>
        <p:txBody>
          <a:bodyPr/>
          <a:lstStyle>
            <a:lvl1pPr>
              <a:defRPr/>
            </a:lvl1pPr>
          </a:lstStyle>
          <a:p>
            <a:r>
              <a:rPr lang="zh-CN" altLang="en-US"/>
              <a:t>单击此处编辑母版标题样式</a:t>
            </a:r>
            <a:endParaRPr lang="en-US"/>
          </a:p>
        </p:txBody>
      </p:sp>
      <p:sp>
        <p:nvSpPr>
          <p:cNvPr id="11" name="内容占位符 10"/>
          <p:cNvSpPr>
            <a:spLocks noGrp="1"/>
          </p:cNvSpPr>
          <p:nvPr>
            <p:ph sz="quarter" idx="2"/>
          </p:nvPr>
        </p:nvSpPr>
        <p:spPr>
          <a:xfrm>
            <a:off x="609600" y="2362200"/>
            <a:ext cx="48768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3" name="内容占位符 12"/>
          <p:cNvSpPr>
            <a:spLocks noGrp="1"/>
          </p:cNvSpPr>
          <p:nvPr>
            <p:ph sz="quarter" idx="4"/>
          </p:nvPr>
        </p:nvSpPr>
        <p:spPr>
          <a:xfrm>
            <a:off x="5829300" y="2362200"/>
            <a:ext cx="48768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2" name="文本占位符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zh-CN" altLang="en-US"/>
              <a:t>单击此处编辑母版文本样式</a:t>
            </a:r>
            <a:endParaRPr lang="zh-CN" altLang="en-US"/>
          </a:p>
        </p:txBody>
      </p:sp>
      <p:sp>
        <p:nvSpPr>
          <p:cNvPr id="14" name="文本占位符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zh-CN" altLang="en-US"/>
              <a:t>单击此处编辑母版文本样式</a:t>
            </a:r>
            <a:endParaRPr lang="zh-CN" altLang="en-US"/>
          </a:p>
        </p:txBody>
      </p:sp>
      <p:sp>
        <p:nvSpPr>
          <p:cNvPr id="7" name="日期占位符 13"/>
          <p:cNvSpPr>
            <a:spLocks noGrp="1"/>
          </p:cNvSpPr>
          <p:nvPr>
            <p:ph type="dt" sz="half" idx="10"/>
          </p:nvPr>
        </p:nvSpPr>
        <p:spPr/>
        <p:txBody>
          <a:bodyPr/>
          <a:lstStyle>
            <a:lvl1pPr>
              <a:defRPr/>
            </a:lvl1pPr>
          </a:lstStyle>
          <a:p>
            <a:pPr>
              <a:defRPr/>
            </a:pPr>
            <a:endParaRPr lang="en-US" altLang="zh-CN"/>
          </a:p>
        </p:txBody>
      </p:sp>
      <p:sp>
        <p:nvSpPr>
          <p:cNvPr id="8" name="页脚占位符 2"/>
          <p:cNvSpPr>
            <a:spLocks noGrp="1"/>
          </p:cNvSpPr>
          <p:nvPr>
            <p:ph type="ftr" sz="quarter" idx="11"/>
          </p:nvPr>
        </p:nvSpPr>
        <p:spPr/>
        <p:txBody>
          <a:bodyPr/>
          <a:lstStyle>
            <a:lvl1pPr>
              <a:defRPr/>
            </a:lvl1pPr>
          </a:lstStyle>
          <a:p>
            <a:pPr>
              <a:defRPr/>
            </a:pPr>
            <a:endParaRPr lang="en-US" altLang="zh-CN"/>
          </a:p>
        </p:txBody>
      </p:sp>
      <p:sp>
        <p:nvSpPr>
          <p:cNvPr id="9" name="灯片编号占位符 22"/>
          <p:cNvSpPr>
            <a:spLocks noGrp="1"/>
          </p:cNvSpPr>
          <p:nvPr>
            <p:ph type="sldNum" sz="quarter" idx="12"/>
          </p:nvPr>
        </p:nvSpPr>
        <p:spPr>
          <a:xfrm>
            <a:off x="11047413" y="6092825"/>
            <a:ext cx="812800" cy="520700"/>
          </a:xfrm>
          <a:prstGeom prst="rect">
            <a:avLst/>
          </a:prstGeom>
        </p:spPr>
        <p:txBody>
          <a:bodyPr/>
          <a:lstStyle>
            <a:lvl1pPr>
              <a:defRPr/>
            </a:lvl1pPr>
          </a:lstStyle>
          <a:p>
            <a:pPr>
              <a:defRPr/>
            </a:pPr>
            <a:fld id="{BAA98EC1-7DB9-4D72-938E-282B5CCC56ED}" type="slidenum">
              <a:rPr lang="en-US" altLang="zh-CN"/>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5"/>
          <p:cNvSpPr>
            <a:spLocks noGrp="1"/>
          </p:cNvSpPr>
          <p:nvPr>
            <p:ph type="dt" sz="half" idx="10"/>
          </p:nvPr>
        </p:nvSpPr>
        <p:spPr/>
        <p:txBody>
          <a:bodyPr rtlCol="0"/>
          <a:lstStyle>
            <a:lvl1pPr>
              <a:defRPr/>
            </a:lvl1pPr>
          </a:lstStyle>
          <a:p>
            <a:pPr>
              <a:defRPr/>
            </a:pPr>
            <a:endParaRPr lang="en-US" altLang="zh-CN"/>
          </a:p>
        </p:txBody>
      </p:sp>
      <p:sp>
        <p:nvSpPr>
          <p:cNvPr id="4" name="灯片编号占位符 6"/>
          <p:cNvSpPr>
            <a:spLocks noGrp="1"/>
          </p:cNvSpPr>
          <p:nvPr>
            <p:ph type="sldNum" sz="quarter" idx="11"/>
          </p:nvPr>
        </p:nvSpPr>
        <p:spPr>
          <a:xfrm>
            <a:off x="11047413" y="6165850"/>
            <a:ext cx="812800" cy="520700"/>
          </a:xfrm>
          <a:prstGeom prst="rect">
            <a:avLst/>
          </a:prstGeom>
        </p:spPr>
        <p:txBody>
          <a:bodyPr/>
          <a:lstStyle>
            <a:lvl1pPr>
              <a:defRPr/>
            </a:lvl1pPr>
          </a:lstStyle>
          <a:p>
            <a:pPr>
              <a:defRPr/>
            </a:pPr>
            <a:fld id="{5CEF56B9-CC3C-4558-9142-0085C610CA04}" type="slidenum">
              <a:rPr lang="en-US" altLang="zh-CN"/>
            </a:fld>
            <a:endParaRPr lang="en-US" altLang="zh-CN" dirty="0"/>
          </a:p>
        </p:txBody>
      </p:sp>
      <p:sp>
        <p:nvSpPr>
          <p:cNvPr id="5" name="页脚占位符 7"/>
          <p:cNvSpPr>
            <a:spLocks noGrp="1"/>
          </p:cNvSpPr>
          <p:nvPr>
            <p:ph type="ftr" sz="quarter" idx="12"/>
          </p:nvPr>
        </p:nvSpPr>
        <p:spPr/>
        <p:txBody>
          <a:bodyPr rtlCol="0"/>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22"/>
          <p:cNvSpPr>
            <a:spLocks noGrp="1"/>
          </p:cNvSpPr>
          <p:nvPr>
            <p:ph type="sldNum" sz="quarter" idx="12"/>
          </p:nvPr>
        </p:nvSpPr>
        <p:spPr>
          <a:xfrm>
            <a:off x="11047413" y="6165850"/>
            <a:ext cx="812800" cy="520700"/>
          </a:xfrm>
          <a:prstGeom prst="rect">
            <a:avLst/>
          </a:prstGeom>
        </p:spPr>
        <p:txBody>
          <a:bodyPr/>
          <a:lstStyle>
            <a:lvl1pPr>
              <a:defRPr/>
            </a:lvl1pPr>
          </a:lstStyle>
          <a:p>
            <a:pPr>
              <a:defRPr/>
            </a:pPr>
            <a:fld id="{A0898532-8B87-4F74-96F7-B087071824D0}" type="slidenum">
              <a:rPr lang="en-US" altLang="zh-CN"/>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6" name="直接连接符 5"/>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7" name="直接连接符 16"/>
          <p:cNvSpPr>
            <a:spLocks noChangeShapeType="1"/>
          </p:cNvSpPr>
          <p:nvPr/>
        </p:nvSpPr>
        <p:spPr bwMode="auto">
          <a:xfrm>
            <a:off x="8256588" y="0"/>
            <a:ext cx="0" cy="6858000"/>
          </a:xfrm>
          <a:prstGeom prst="line">
            <a:avLst/>
          </a:prstGeom>
          <a:noFill/>
          <a:ln w="12700" algn="ctr">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17"/>
          <p:cNvSpPr>
            <a:spLocks noChangeShapeType="1"/>
          </p:cNvSpPr>
          <p:nvPr/>
        </p:nvSpPr>
        <p:spPr bwMode="auto">
          <a:xfrm>
            <a:off x="11988800" y="0"/>
            <a:ext cx="0" cy="6858000"/>
          </a:xfrm>
          <a:prstGeom prst="line">
            <a:avLst/>
          </a:prstGeom>
          <a:noFill/>
          <a:ln w="19050" algn="ctr">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矩形 8"/>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0" name="直接连接符 19"/>
          <p:cNvSpPr>
            <a:spLocks noChangeShapeType="1"/>
          </p:cNvSpPr>
          <p:nvPr/>
        </p:nvSpPr>
        <p:spPr bwMode="auto">
          <a:xfrm>
            <a:off x="11887200" y="0"/>
            <a:ext cx="0" cy="6858000"/>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椭圆 10"/>
          <p:cNvSpPr/>
          <p:nvPr/>
        </p:nvSpPr>
        <p:spPr>
          <a:xfrm>
            <a:off x="10875963" y="5715000"/>
            <a:ext cx="73183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 name="标题 1"/>
          <p:cNvSpPr>
            <a:spLocks noGrp="1"/>
          </p:cNvSpPr>
          <p:nvPr>
            <p:ph type="title"/>
          </p:nvPr>
        </p:nvSpPr>
        <p:spPr>
          <a:xfrm rot="5400000">
            <a:off x="5547360" y="3124200"/>
            <a:ext cx="6309360" cy="609600"/>
          </a:xfrm>
        </p:spPr>
        <p:txBody>
          <a:bodyPr/>
          <a:lstStyle>
            <a:lvl1pPr algn="l">
              <a:buNone/>
              <a:defRPr sz="2000" b="1" cap="small" baseline="0"/>
            </a:lvl1pPr>
          </a:lstStyle>
          <a:p>
            <a:r>
              <a:rPr lang="zh-CN" altLang="en-US"/>
              <a:t>单击此处编辑母版标题样式</a:t>
            </a:r>
            <a:endParaRPr lang="en-US"/>
          </a:p>
        </p:txBody>
      </p:sp>
      <p:sp>
        <p:nvSpPr>
          <p:cNvPr id="3" name="文本占位符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zh-CN" altLang="en-US"/>
              <a:t>单击此处编辑母版文本样式</a:t>
            </a:r>
            <a:endParaRPr lang="zh-CN" altLang="en-US"/>
          </a:p>
        </p:txBody>
      </p:sp>
      <p:sp>
        <p:nvSpPr>
          <p:cNvPr id="18" name="内容占位符 17"/>
          <p:cNvSpPr>
            <a:spLocks noGrp="1"/>
          </p:cNvSpPr>
          <p:nvPr>
            <p:ph sz="quarter" idx="1"/>
          </p:nvPr>
        </p:nvSpPr>
        <p:spPr>
          <a:xfrm>
            <a:off x="406400" y="274320"/>
            <a:ext cx="7518400" cy="632764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2" name="日期占位符 20"/>
          <p:cNvSpPr>
            <a:spLocks noGrp="1"/>
          </p:cNvSpPr>
          <p:nvPr>
            <p:ph type="dt" sz="half" idx="10"/>
          </p:nvPr>
        </p:nvSpPr>
        <p:spPr/>
        <p:txBody>
          <a:bodyPr rtlCol="0"/>
          <a:lstStyle>
            <a:lvl1pPr>
              <a:defRPr/>
            </a:lvl1pPr>
          </a:lstStyle>
          <a:p>
            <a:pPr>
              <a:defRPr/>
            </a:pPr>
            <a:endParaRPr lang="en-US" altLang="zh-CN"/>
          </a:p>
        </p:txBody>
      </p:sp>
      <p:sp>
        <p:nvSpPr>
          <p:cNvPr id="13" name="灯片编号占位符 21"/>
          <p:cNvSpPr>
            <a:spLocks noGrp="1"/>
          </p:cNvSpPr>
          <p:nvPr>
            <p:ph type="sldNum" sz="quarter" idx="11"/>
          </p:nvPr>
        </p:nvSpPr>
        <p:spPr>
          <a:xfrm>
            <a:off x="10839450" y="5734050"/>
            <a:ext cx="812800" cy="520700"/>
          </a:xfrm>
          <a:prstGeom prst="rect">
            <a:avLst/>
          </a:prstGeom>
        </p:spPr>
        <p:txBody>
          <a:bodyPr/>
          <a:lstStyle>
            <a:lvl1pPr>
              <a:defRPr/>
            </a:lvl1pPr>
          </a:lstStyle>
          <a:p>
            <a:pPr>
              <a:defRPr/>
            </a:pPr>
            <a:fld id="{8FCB9DC1-EBF0-447F-B6BA-9BBB14C50F09}" type="slidenum">
              <a:rPr lang="en-US" altLang="zh-CN"/>
            </a:fld>
            <a:endParaRPr lang="en-US" altLang="zh-CN" dirty="0"/>
          </a:p>
        </p:txBody>
      </p:sp>
      <p:sp>
        <p:nvSpPr>
          <p:cNvPr id="14" name="页脚占位符 22"/>
          <p:cNvSpPr>
            <a:spLocks noGrp="1"/>
          </p:cNvSpPr>
          <p:nvPr>
            <p:ph type="ftr" sz="quarter" idx="12"/>
          </p:nvPr>
        </p:nvSpPr>
        <p:spPr/>
        <p:txBody>
          <a:bodyPr rtlCol="0"/>
          <a:lstStyle>
            <a:lvl1pPr>
              <a:defRPr/>
            </a:lvl1pPr>
          </a:lstStyle>
          <a:p>
            <a:pPr>
              <a:defRPr/>
            </a:pPr>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6" name="椭圆 5"/>
          <p:cNvSpPr/>
          <p:nvPr/>
        </p:nvSpPr>
        <p:spPr>
          <a:xfrm>
            <a:off x="10875963" y="5715000"/>
            <a:ext cx="73183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7" name="直接连接符 16"/>
          <p:cNvSpPr>
            <a:spLocks noChangeShapeType="1"/>
          </p:cNvSpPr>
          <p:nvPr/>
        </p:nvSpPr>
        <p:spPr bwMode="auto">
          <a:xfrm>
            <a:off x="11988800" y="0"/>
            <a:ext cx="0" cy="6858000"/>
          </a:xfrm>
          <a:prstGeom prst="line">
            <a:avLst/>
          </a:prstGeom>
          <a:noFill/>
          <a:ln w="9525" algn="ctr">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9" name="直接连接符 18"/>
          <p:cNvSpPr>
            <a:spLocks noChangeShapeType="1"/>
          </p:cNvSpPr>
          <p:nvPr/>
        </p:nvSpPr>
        <p:spPr bwMode="auto">
          <a:xfrm>
            <a:off x="11887200" y="0"/>
            <a:ext cx="0" cy="6858000"/>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9"/>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1" name="直接连接符 20"/>
          <p:cNvSpPr>
            <a:spLocks noChangeShapeType="1"/>
          </p:cNvSpPr>
          <p:nvPr/>
        </p:nvSpPr>
        <p:spPr bwMode="auto">
          <a:xfrm>
            <a:off x="8256588" y="0"/>
            <a:ext cx="0" cy="6858000"/>
          </a:xfrm>
          <a:prstGeom prst="line">
            <a:avLst/>
          </a:prstGeom>
          <a:noFill/>
          <a:ln w="12700" algn="ctr">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 name="标题 1"/>
          <p:cNvSpPr>
            <a:spLocks noGrp="1"/>
          </p:cNvSpPr>
          <p:nvPr>
            <p:ph type="title"/>
          </p:nvPr>
        </p:nvSpPr>
        <p:spPr>
          <a:xfrm rot="5400000">
            <a:off x="5518404" y="3124200"/>
            <a:ext cx="6309360" cy="609600"/>
          </a:xfrm>
        </p:spPr>
        <p:txBody>
          <a:bodyPr/>
          <a:lstStyle>
            <a:lvl1pPr algn="l">
              <a:buNone/>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9021064" y="264795"/>
            <a:ext cx="2032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zh-CN" altLang="en-US"/>
              <a:t>单击此处编辑母版文本样式</a:t>
            </a:r>
            <a:endParaRPr lang="zh-CN" altLang="en-US"/>
          </a:p>
        </p:txBody>
      </p:sp>
      <p:sp>
        <p:nvSpPr>
          <p:cNvPr id="12" name="日期占位符 16"/>
          <p:cNvSpPr>
            <a:spLocks noGrp="1"/>
          </p:cNvSpPr>
          <p:nvPr>
            <p:ph type="dt" sz="half" idx="10"/>
          </p:nvPr>
        </p:nvSpPr>
        <p:spPr/>
        <p:txBody>
          <a:bodyPr rtlCol="0"/>
          <a:lstStyle>
            <a:lvl1pPr>
              <a:defRPr/>
            </a:lvl1pPr>
          </a:lstStyle>
          <a:p>
            <a:pPr>
              <a:defRPr/>
            </a:pPr>
            <a:endParaRPr lang="en-US" altLang="zh-CN"/>
          </a:p>
        </p:txBody>
      </p:sp>
      <p:sp>
        <p:nvSpPr>
          <p:cNvPr id="13" name="灯片编号占位符 17"/>
          <p:cNvSpPr>
            <a:spLocks noGrp="1"/>
          </p:cNvSpPr>
          <p:nvPr>
            <p:ph type="sldNum" sz="quarter" idx="11"/>
          </p:nvPr>
        </p:nvSpPr>
        <p:spPr>
          <a:xfrm>
            <a:off x="10839450" y="5734050"/>
            <a:ext cx="812800" cy="520700"/>
          </a:xfrm>
          <a:prstGeom prst="rect">
            <a:avLst/>
          </a:prstGeom>
        </p:spPr>
        <p:txBody>
          <a:bodyPr/>
          <a:lstStyle>
            <a:lvl1pPr>
              <a:defRPr/>
            </a:lvl1pPr>
          </a:lstStyle>
          <a:p>
            <a:pPr>
              <a:defRPr/>
            </a:pPr>
            <a:fld id="{48F56A5D-987D-4FC2-8691-9231937F784B}" type="slidenum">
              <a:rPr lang="en-US" altLang="zh-CN"/>
            </a:fld>
            <a:endParaRPr lang="en-US" altLang="zh-CN" dirty="0"/>
          </a:p>
        </p:txBody>
      </p:sp>
      <p:sp>
        <p:nvSpPr>
          <p:cNvPr id="14" name="页脚占位符 20"/>
          <p:cNvSpPr>
            <a:spLocks noGrp="1"/>
          </p:cNvSpPr>
          <p:nvPr>
            <p:ph type="ftr" sz="quarter" idx="12"/>
          </p:nvPr>
        </p:nvSpPr>
        <p:spPr/>
        <p:txBody>
          <a:bodyPr rtlCol="0"/>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22" name="标题占位符 21"/>
          <p:cNvSpPr>
            <a:spLocks noGrp="1"/>
          </p:cNvSpPr>
          <p:nvPr>
            <p:ph type="title"/>
          </p:nvPr>
        </p:nvSpPr>
        <p:spPr>
          <a:xfrm>
            <a:off x="609600" y="274638"/>
            <a:ext cx="9956800" cy="633412"/>
          </a:xfrm>
          <a:prstGeom prst="rect">
            <a:avLst/>
          </a:prstGeom>
        </p:spPr>
        <p:txBody>
          <a:bodyPr vert="horz" anchor="b">
            <a:normAutofit/>
          </a:bodyPr>
          <a:lstStyle/>
          <a:p>
            <a:r>
              <a:rPr lang="zh-CN" altLang="en-US" dirty="0"/>
              <a:t>单击此处编辑母版标题样式</a:t>
            </a:r>
            <a:endParaRPr lang="en-US" dirty="0"/>
          </a:p>
        </p:txBody>
      </p:sp>
      <p:sp>
        <p:nvSpPr>
          <p:cNvPr id="1028" name="文本占位符 12"/>
          <p:cNvSpPr>
            <a:spLocks noGrp="1"/>
          </p:cNvSpPr>
          <p:nvPr>
            <p:ph type="body" idx="1"/>
          </p:nvPr>
        </p:nvSpPr>
        <p:spPr bwMode="auto">
          <a:xfrm>
            <a:off x="609600" y="1341438"/>
            <a:ext cx="9956800"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ltLang="zh-CN" smtClean="0"/>
          </a:p>
        </p:txBody>
      </p:sp>
      <p:sp>
        <p:nvSpPr>
          <p:cNvPr id="14" name="日期占位符 13"/>
          <p:cNvSpPr>
            <a:spLocks noGrp="1"/>
          </p:cNvSpPr>
          <p:nvPr>
            <p:ph type="dt" sz="half" idx="2"/>
          </p:nvPr>
        </p:nvSpPr>
        <p:spPr>
          <a:xfrm rot="5400000">
            <a:off x="10453688" y="1017588"/>
            <a:ext cx="2011362" cy="512762"/>
          </a:xfrm>
          <a:prstGeom prst="rect">
            <a:avLst/>
          </a:prstGeom>
        </p:spPr>
        <p:txBody>
          <a:bodyPr vert="horz" anchor="ctr" anchorCtr="0"/>
          <a:lstStyle>
            <a:lvl1pPr algn="r" eaLnBrk="1" latinLnBrk="0" hangingPunct="1">
              <a:defRPr kumimoji="0" sz="1200">
                <a:solidFill>
                  <a:schemeClr val="tx2"/>
                </a:solidFill>
                <a:latin typeface="Arial" panose="020B0604020202020204" pitchFamily="34" charset="0"/>
              </a:defRPr>
            </a:lvl1pPr>
          </a:lstStyle>
          <a:p>
            <a:pPr>
              <a:defRPr/>
            </a:pPr>
            <a:endParaRPr lang="en-US" altLang="zh-CN"/>
          </a:p>
        </p:txBody>
      </p:sp>
      <p:sp>
        <p:nvSpPr>
          <p:cNvPr id="3" name="页脚占位符 2"/>
          <p:cNvSpPr>
            <a:spLocks noGrp="1"/>
          </p:cNvSpPr>
          <p:nvPr>
            <p:ph type="ftr" sz="quarter" idx="3"/>
          </p:nvPr>
        </p:nvSpPr>
        <p:spPr>
          <a:xfrm rot="5400000">
            <a:off x="9852819" y="3675857"/>
            <a:ext cx="3200400" cy="487362"/>
          </a:xfrm>
          <a:prstGeom prst="rect">
            <a:avLst/>
          </a:prstGeom>
        </p:spPr>
        <p:txBody>
          <a:bodyPr vert="horz" anchor="ctr" anchorCtr="0"/>
          <a:lstStyle>
            <a:lvl1pPr algn="l" eaLnBrk="1" latinLnBrk="0" hangingPunct="1">
              <a:defRPr kumimoji="0" sz="1200">
                <a:solidFill>
                  <a:schemeClr val="tx2"/>
                </a:solidFill>
                <a:latin typeface="Arial" panose="020B0604020202020204" pitchFamily="34" charset="0"/>
              </a:defRPr>
            </a:lvl1pPr>
          </a:lstStyle>
          <a:p>
            <a:pPr>
              <a:defRPr/>
            </a:pPr>
            <a:endParaRPr lang="en-US" altLang="zh-CN"/>
          </a:p>
        </p:txBody>
      </p:sp>
      <p:sp>
        <p:nvSpPr>
          <p:cNvPr id="7" name="直接连接符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dirty="0">
              <a:latin typeface="Arial" panose="020B0604020202020204" pitchFamily="34" charset="0"/>
            </a:endParaRPr>
          </a:p>
        </p:txBody>
      </p:sp>
      <p:sp>
        <p:nvSpPr>
          <p:cNvPr id="1032" name="直接连接符 8"/>
          <p:cNvSpPr>
            <a:spLocks noChangeShapeType="1"/>
          </p:cNvSpPr>
          <p:nvPr/>
        </p:nvSpPr>
        <p:spPr bwMode="auto">
          <a:xfrm>
            <a:off x="11988800" y="0"/>
            <a:ext cx="0" cy="6858000"/>
          </a:xfrm>
          <a:prstGeom prst="line">
            <a:avLst/>
          </a:prstGeom>
          <a:noFill/>
          <a:ln w="19050" algn="ctr">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矩形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034" name="直接连接符 10"/>
          <p:cNvSpPr>
            <a:spLocks noChangeShapeType="1"/>
          </p:cNvSpPr>
          <p:nvPr/>
        </p:nvSpPr>
        <p:spPr bwMode="auto">
          <a:xfrm>
            <a:off x="11887200" y="0"/>
            <a:ext cx="0" cy="6858000"/>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椭圆 11"/>
          <p:cNvSpPr/>
          <p:nvPr/>
        </p:nvSpPr>
        <p:spPr>
          <a:xfrm>
            <a:off x="10920413" y="6021388"/>
            <a:ext cx="661987" cy="620712"/>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000" b="1" kern="1200" cap="small">
          <a:solidFill>
            <a:schemeClr val="tx1"/>
          </a:solidFill>
          <a:latin typeface="+mj-lt"/>
          <a:ea typeface="+mj-ea"/>
          <a:cs typeface="+mj-cs"/>
        </a:defRPr>
      </a:lvl1pPr>
      <a:lvl2pPr algn="l" rtl="0" eaLnBrk="0" fontAlgn="base" hangingPunct="0">
        <a:spcBef>
          <a:spcPct val="0"/>
        </a:spcBef>
        <a:spcAft>
          <a:spcPct val="0"/>
        </a:spcAft>
        <a:defRPr sz="3000" b="1">
          <a:solidFill>
            <a:schemeClr val="tx1"/>
          </a:solidFill>
          <a:latin typeface="Century Schoolbook" pitchFamily="18" charset="0"/>
          <a:ea typeface="华文楷体" pitchFamily="2" charset="-122"/>
        </a:defRPr>
      </a:lvl2pPr>
      <a:lvl3pPr algn="l" rtl="0" eaLnBrk="0" fontAlgn="base" hangingPunct="0">
        <a:spcBef>
          <a:spcPct val="0"/>
        </a:spcBef>
        <a:spcAft>
          <a:spcPct val="0"/>
        </a:spcAft>
        <a:defRPr sz="3000" b="1">
          <a:solidFill>
            <a:schemeClr val="tx1"/>
          </a:solidFill>
          <a:latin typeface="Century Schoolbook" pitchFamily="18" charset="0"/>
          <a:ea typeface="华文楷体" pitchFamily="2" charset="-122"/>
        </a:defRPr>
      </a:lvl3pPr>
      <a:lvl4pPr algn="l" rtl="0" eaLnBrk="0" fontAlgn="base" hangingPunct="0">
        <a:spcBef>
          <a:spcPct val="0"/>
        </a:spcBef>
        <a:spcAft>
          <a:spcPct val="0"/>
        </a:spcAft>
        <a:defRPr sz="3000" b="1">
          <a:solidFill>
            <a:schemeClr val="tx1"/>
          </a:solidFill>
          <a:latin typeface="Century Schoolbook" pitchFamily="18" charset="0"/>
          <a:ea typeface="华文楷体" pitchFamily="2" charset="-122"/>
        </a:defRPr>
      </a:lvl4pPr>
      <a:lvl5pPr algn="l" rtl="0" eaLnBrk="0" fontAlgn="base" hangingPunct="0">
        <a:spcBef>
          <a:spcPct val="0"/>
        </a:spcBef>
        <a:spcAft>
          <a:spcPct val="0"/>
        </a:spcAft>
        <a:defRPr sz="3000" b="1">
          <a:solidFill>
            <a:schemeClr val="tx1"/>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709930" indent="-342900" algn="l" rtl="0" eaLnBrk="0" fontAlgn="base" hangingPunct="0">
        <a:spcBef>
          <a:spcPct val="20000"/>
        </a:spcBef>
        <a:spcAft>
          <a:spcPct val="0"/>
        </a:spcAft>
        <a:buClr>
          <a:schemeClr val="accent1"/>
        </a:buClr>
        <a:buSzPct val="80000"/>
        <a:buFont typeface="Wingdings" panose="05000000000000000000" pitchFamily="2" charset="2"/>
        <a:buChar char="Ø"/>
        <a:defRPr sz="2100" kern="1200">
          <a:solidFill>
            <a:schemeClr val="tx1"/>
          </a:solidFill>
          <a:latin typeface="+mn-lt"/>
          <a:ea typeface="+mn-ea"/>
          <a:cs typeface="+mn-cs"/>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sz="2400" kern="1200">
          <a:solidFill>
            <a:schemeClr val="tx1"/>
          </a:solidFill>
          <a:latin typeface="+mn-lt"/>
          <a:ea typeface="+mn-ea"/>
          <a:cs typeface="+mn-cs"/>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sz="2000" kern="1200">
          <a:solidFill>
            <a:schemeClr val="tx1"/>
          </a:solidFill>
          <a:latin typeface="+mn-lt"/>
          <a:ea typeface="+mn-ea"/>
          <a:cs typeface="+mn-cs"/>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2.emf"/></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9.emf"/><Relationship Id="rId7" Type="http://schemas.openxmlformats.org/officeDocument/2006/relationships/image" Target="../media/image8.emf"/><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 Id="rId3" Type="http://schemas.openxmlformats.org/officeDocument/2006/relationships/image" Target="../media/image4.png"/><Relationship Id="rId2" Type="http://schemas.openxmlformats.org/officeDocument/2006/relationships/image" Target="../media/image3.emf"/><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hyperlink" Target="http://java.sun.com/javase/downloads/index.jsp" TargetMode="Externa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image" Target="../media/image1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標題 2"/>
          <p:cNvSpPr txBox="1"/>
          <p:nvPr/>
        </p:nvSpPr>
        <p:spPr>
          <a:xfrm>
            <a:off x="2351584" y="1700808"/>
            <a:ext cx="8352928" cy="36724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rPr>
              <a:t>罗 </a:t>
            </a:r>
            <a:r>
              <a:rPr lang="zh-CN" altLang="en-US" sz="4000" b="1" dirty="0" smtClean="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rPr>
              <a:t>欢</a:t>
            </a:r>
            <a:endParaRPr lang="zh-CN" altLang="en-US" sz="4000" b="1" dirty="0" smtClean="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endParaRPr>
          </a:p>
          <a:p>
            <a:pPr marL="0" indent="0">
              <a:lnSpc>
                <a:spcPct val="100000"/>
              </a:lnSpc>
              <a:buNone/>
            </a:pPr>
            <a:r>
              <a:rPr lang="zh-CN" altLang="en-US" sz="4000" b="1" dirty="0" smtClean="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rPr>
              <a:t>计算机与大数据科学学院</a:t>
            </a:r>
            <a:endParaRPr lang="en-US" altLang="zh-CN"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endParaRPr>
          </a:p>
          <a:p>
            <a:pPr marL="0" indent="0">
              <a:lnSpc>
                <a:spcPct val="100000"/>
              </a:lnSpc>
              <a:buNone/>
            </a:pPr>
            <a:r>
              <a:rPr lang="zh-CN" altLang="en-US" sz="4000" b="1" dirty="0" smtClean="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rPr>
              <a:t>网络与信息安全系</a:t>
            </a:r>
            <a:endParaRPr lang="en-US" altLang="zh-CN" sz="4000" b="1" dirty="0" smtClean="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endParaRPr>
          </a:p>
          <a:p>
            <a:pPr marL="0" indent="0">
              <a:lnSpc>
                <a:spcPct val="100000"/>
              </a:lnSpc>
              <a:buNone/>
            </a:pPr>
            <a:r>
              <a:rPr lang="zh-CN" altLang="en-US" sz="4000" b="1" dirty="0" smtClean="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rPr>
              <a:t>福州大学数计学院</a:t>
            </a:r>
            <a:r>
              <a:rPr lang="en-US" altLang="zh-CN"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rPr>
              <a:t>2</a:t>
            </a:r>
            <a:r>
              <a:rPr lang="zh-CN" altLang="en-US"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rPr>
              <a:t>号楼</a:t>
            </a:r>
            <a:r>
              <a:rPr lang="en-US" altLang="zh-CN"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rPr>
              <a:t>409</a:t>
            </a:r>
            <a:endParaRPr lang="en-US" altLang="zh-CN"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endParaRPr>
          </a:p>
          <a:p>
            <a:pPr marL="0" indent="0">
              <a:lnSpc>
                <a:spcPct val="100000"/>
              </a:lnSpc>
              <a:buNone/>
            </a:pPr>
            <a:r>
              <a:rPr lang="en-US" altLang="zh-CN" sz="4000" b="1" dirty="0" smtClean="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rPr>
              <a:t>Email</a:t>
            </a:r>
            <a:r>
              <a:rPr lang="zh-CN" altLang="en-US"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rPr>
              <a:t>：</a:t>
            </a:r>
            <a:r>
              <a:rPr lang="en-US" altLang="zh-CN" sz="4000" b="1" dirty="0" err="1" smtClean="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rPr>
              <a:t>hluo@fzu.edu.cn</a:t>
            </a:r>
            <a:endParaRPr lang="en-US" altLang="zh-CN" sz="4000" b="1" dirty="0" smtClean="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Unicode MS" panose="020B0604020202020204" pitchFamily="34" charset="-122"/>
            </a:endParaRPr>
          </a:p>
        </p:txBody>
      </p:sp>
      <p:sp>
        <p:nvSpPr>
          <p:cNvPr id="6" name="标题 2"/>
          <p:cNvSpPr txBox="1"/>
          <p:nvPr/>
        </p:nvSpPr>
        <p:spPr>
          <a:xfrm>
            <a:off x="335360" y="260648"/>
            <a:ext cx="3312368" cy="7200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spc="50" dirty="0" smtClean="0">
                <a:ln w="11430"/>
                <a:solidFill>
                  <a:srgbClr val="002060"/>
                </a:solidFill>
                <a:effectLst>
                  <a:outerShdw blurRad="76200" dist="50800" dir="5400000" algn="tl" rotWithShape="0">
                    <a:srgbClr val="000000">
                      <a:alpha val="65000"/>
                    </a:srgbClr>
                  </a:outerShdw>
                </a:effectLst>
                <a:latin typeface="Times New Roman" panose="02020603050405020304" pitchFamily="18" charset="0"/>
                <a:ea typeface="微软雅黑" panose="020B0503020204020204" charset="-122"/>
                <a:cs typeface="Times New Roman" panose="02020603050405020304" pitchFamily="18" charset="0"/>
              </a:rPr>
              <a:t>个人简介</a:t>
            </a:r>
            <a:endParaRPr lang="zh-CN" altLang="en-US"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ctrTitle"/>
          </p:nvPr>
        </p:nvSpPr>
        <p:spPr>
          <a:xfrm>
            <a:off x="3503613" y="2349500"/>
            <a:ext cx="5976937" cy="1077913"/>
          </a:xfrm>
        </p:spPr>
        <p:txBody>
          <a:bodyPr>
            <a:noAutofit/>
          </a:bodyPr>
          <a:lstStyle/>
          <a:p>
            <a:pPr>
              <a:defRPr/>
            </a:pPr>
            <a:r>
              <a:rPr lang="zh-CN" altLang="en-US" sz="6000" dirty="0">
                <a:latin typeface="Times New Roman" panose="02020603050405020304" pitchFamily="18" charset="0"/>
                <a:ea typeface="楷体_GB2312" pitchFamily="49" charset="-122"/>
              </a:rPr>
              <a:t>第一章  </a:t>
            </a:r>
            <a:r>
              <a:rPr lang="en-US" altLang="zh-CN" sz="6000" dirty="0">
                <a:latin typeface="Times New Roman" panose="02020603050405020304" pitchFamily="18" charset="0"/>
                <a:ea typeface="楷体_GB2312" pitchFamily="49" charset="-122"/>
              </a:rPr>
              <a:t>Java</a:t>
            </a:r>
            <a:r>
              <a:rPr lang="zh-CN" altLang="en-US" sz="6000" dirty="0">
                <a:latin typeface="Times New Roman" panose="02020603050405020304" pitchFamily="18" charset="0"/>
                <a:ea typeface="楷体_GB2312" pitchFamily="49" charset="-122"/>
              </a:rPr>
              <a:t>概述</a:t>
            </a:r>
            <a:endParaRPr lang="zh-CN" altLang="en-US" sz="6000" dirty="0">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15888"/>
            <a:ext cx="9956800" cy="1009650"/>
          </a:xfrm>
        </p:spPr>
        <p:txBody>
          <a:bodyPr/>
          <a:lstStyle/>
          <a:p>
            <a:pPr>
              <a:defRPr/>
            </a:pPr>
            <a:r>
              <a:rPr lang="en-US" altLang="zh-CN" sz="4800" dirty="0" smtClean="0">
                <a:solidFill>
                  <a:srgbClr val="000099"/>
                </a:solidFill>
              </a:rPr>
              <a:t>1.1 Java</a:t>
            </a:r>
            <a:r>
              <a:rPr lang="zh-CN" altLang="en-US" sz="4800" dirty="0">
                <a:solidFill>
                  <a:srgbClr val="000099"/>
                </a:solidFill>
              </a:rPr>
              <a:t>的诞生</a:t>
            </a:r>
            <a:endParaRPr lang="zh-CN" altLang="en-US" sz="4800" dirty="0">
              <a:solidFill>
                <a:srgbClr val="000099"/>
              </a:solidFill>
            </a:endParaRPr>
          </a:p>
        </p:txBody>
      </p:sp>
      <p:sp>
        <p:nvSpPr>
          <p:cNvPr id="3" name="内容占位符 2"/>
          <p:cNvSpPr>
            <a:spLocks noGrp="1"/>
          </p:cNvSpPr>
          <p:nvPr>
            <p:ph sz="quarter" idx="1"/>
          </p:nvPr>
        </p:nvSpPr>
        <p:spPr>
          <a:xfrm>
            <a:off x="609600" y="1284288"/>
            <a:ext cx="11061700" cy="5241056"/>
          </a:xfrm>
        </p:spPr>
        <p:txBody>
          <a:bodyPr/>
          <a:lstStyle/>
          <a:p>
            <a:pPr>
              <a:spcBef>
                <a:spcPts val="1200"/>
              </a:spcBef>
              <a:defRPr/>
            </a:pPr>
            <a:r>
              <a:rPr lang="en-US" altLang="zh-CN" sz="3600" dirty="0" smtClean="0">
                <a:solidFill>
                  <a:schemeClr val="tx1"/>
                </a:solidFill>
              </a:rPr>
              <a:t>  JAVA </a:t>
            </a:r>
            <a:r>
              <a:rPr lang="zh-CN" altLang="en-US" sz="4000" dirty="0" smtClean="0">
                <a:solidFill>
                  <a:schemeClr val="tx1"/>
                </a:solidFill>
              </a:rPr>
              <a:t>名称</a:t>
            </a:r>
            <a:r>
              <a:rPr lang="zh-CN" altLang="en-US" sz="4000" dirty="0">
                <a:solidFill>
                  <a:schemeClr val="tx1"/>
                </a:solidFill>
              </a:rPr>
              <a:t>的由来</a:t>
            </a:r>
            <a:endParaRPr lang="zh-CN" altLang="en-US" sz="4000" dirty="0">
              <a:solidFill>
                <a:schemeClr val="tx1"/>
              </a:solidFill>
            </a:endParaRPr>
          </a:p>
          <a:p>
            <a:pPr>
              <a:spcBef>
                <a:spcPts val="1200"/>
              </a:spcBef>
              <a:defRPr/>
            </a:pPr>
            <a:r>
              <a:rPr lang="zh-CN" altLang="en-US" sz="4000" dirty="0">
                <a:solidFill>
                  <a:schemeClr val="tx1"/>
                </a:solidFill>
              </a:rPr>
              <a:t> </a:t>
            </a:r>
            <a:r>
              <a:rPr lang="en-US" altLang="zh-CN" sz="4000" dirty="0">
                <a:solidFill>
                  <a:schemeClr val="tx1"/>
                </a:solidFill>
              </a:rPr>
              <a:t>1995</a:t>
            </a:r>
            <a:r>
              <a:rPr lang="zh-CN" altLang="en-US" sz="4000" dirty="0">
                <a:solidFill>
                  <a:schemeClr val="tx1"/>
                </a:solidFill>
              </a:rPr>
              <a:t>年</a:t>
            </a:r>
            <a:r>
              <a:rPr lang="en-US" altLang="zh-CN" sz="4000" dirty="0">
                <a:solidFill>
                  <a:schemeClr val="tx1"/>
                </a:solidFill>
              </a:rPr>
              <a:t>5</a:t>
            </a:r>
            <a:r>
              <a:rPr lang="zh-CN" altLang="en-US" sz="4000" dirty="0" smtClean="0">
                <a:solidFill>
                  <a:schemeClr val="tx1"/>
                </a:solidFill>
              </a:rPr>
              <a:t>月</a:t>
            </a:r>
            <a:r>
              <a:rPr lang="en-US" altLang="zh-CN" sz="4000" dirty="0" smtClean="0">
                <a:solidFill>
                  <a:schemeClr val="tx1"/>
                </a:solidFill>
              </a:rPr>
              <a:t>,</a:t>
            </a:r>
            <a:r>
              <a:rPr lang="zh-CN" altLang="en-US" sz="4000" dirty="0" smtClean="0">
                <a:solidFill>
                  <a:schemeClr val="tx1"/>
                </a:solidFill>
              </a:rPr>
              <a:t>    </a:t>
            </a:r>
            <a:r>
              <a:rPr lang="en-US" altLang="zh-CN" sz="4000" dirty="0" smtClean="0">
                <a:solidFill>
                  <a:schemeClr val="tx1"/>
                </a:solidFill>
              </a:rPr>
              <a:t>JAVA</a:t>
            </a:r>
            <a:r>
              <a:rPr lang="zh-CN" altLang="en-US" sz="4000" dirty="0" smtClean="0">
                <a:solidFill>
                  <a:schemeClr val="tx1"/>
                </a:solidFill>
              </a:rPr>
              <a:t>正式</a:t>
            </a:r>
            <a:r>
              <a:rPr lang="zh-CN" altLang="en-US" sz="4000" dirty="0">
                <a:solidFill>
                  <a:schemeClr val="tx1"/>
                </a:solidFill>
              </a:rPr>
              <a:t>发布</a:t>
            </a:r>
            <a:endParaRPr lang="zh-CN" altLang="en-US" sz="4000" dirty="0">
              <a:solidFill>
                <a:schemeClr val="tx1"/>
              </a:solidFill>
            </a:endParaRPr>
          </a:p>
          <a:p>
            <a:pPr>
              <a:spcBef>
                <a:spcPts val="1200"/>
              </a:spcBef>
              <a:defRPr/>
            </a:pPr>
            <a:r>
              <a:rPr lang="zh-CN" altLang="en-US" sz="4000" dirty="0">
                <a:solidFill>
                  <a:schemeClr val="tx1"/>
                </a:solidFill>
              </a:rPr>
              <a:t> </a:t>
            </a:r>
            <a:r>
              <a:rPr lang="en-US" altLang="zh-CN" sz="4000" dirty="0">
                <a:solidFill>
                  <a:schemeClr val="tx1"/>
                </a:solidFill>
              </a:rPr>
              <a:t>1996</a:t>
            </a:r>
            <a:r>
              <a:rPr lang="zh-CN" altLang="en-US" sz="4000" dirty="0">
                <a:solidFill>
                  <a:schemeClr val="tx1"/>
                </a:solidFill>
              </a:rPr>
              <a:t>年</a:t>
            </a:r>
            <a:r>
              <a:rPr lang="en-US" altLang="zh-CN" sz="4000" dirty="0">
                <a:solidFill>
                  <a:schemeClr val="tx1"/>
                </a:solidFill>
              </a:rPr>
              <a:t>1</a:t>
            </a:r>
            <a:r>
              <a:rPr lang="zh-CN" altLang="en-US" sz="4000" dirty="0">
                <a:solidFill>
                  <a:schemeClr val="tx1"/>
                </a:solidFill>
              </a:rPr>
              <a:t>月，第一个</a:t>
            </a:r>
            <a:r>
              <a:rPr lang="en-US" altLang="zh-CN" sz="4000" dirty="0" err="1" smtClean="0">
                <a:solidFill>
                  <a:schemeClr val="tx1"/>
                </a:solidFill>
              </a:rPr>
              <a:t>JDK-JDK1.0</a:t>
            </a:r>
            <a:r>
              <a:rPr lang="zh-CN" altLang="en-US" sz="4000" dirty="0">
                <a:solidFill>
                  <a:schemeClr val="tx1"/>
                </a:solidFill>
              </a:rPr>
              <a:t>诞生</a:t>
            </a:r>
            <a:endParaRPr lang="zh-CN" altLang="en-US" sz="4000" dirty="0">
              <a:solidFill>
                <a:schemeClr val="tx1"/>
              </a:solidFill>
            </a:endParaRPr>
          </a:p>
          <a:p>
            <a:pPr>
              <a:spcBef>
                <a:spcPts val="1200"/>
              </a:spcBef>
              <a:defRPr/>
            </a:pPr>
            <a:r>
              <a:rPr lang="zh-CN" altLang="en-US" sz="4000" dirty="0">
                <a:solidFill>
                  <a:schemeClr val="tx1"/>
                </a:solidFill>
              </a:rPr>
              <a:t> </a:t>
            </a:r>
            <a:r>
              <a:rPr lang="en-US" altLang="zh-CN" sz="4000" dirty="0">
                <a:solidFill>
                  <a:schemeClr val="tx1"/>
                </a:solidFill>
              </a:rPr>
              <a:t>1998</a:t>
            </a:r>
            <a:r>
              <a:rPr lang="zh-CN" altLang="en-US" sz="4000" dirty="0">
                <a:solidFill>
                  <a:schemeClr val="tx1"/>
                </a:solidFill>
              </a:rPr>
              <a:t>年</a:t>
            </a:r>
            <a:r>
              <a:rPr lang="en-US" altLang="zh-CN" sz="4000" dirty="0">
                <a:solidFill>
                  <a:schemeClr val="tx1"/>
                </a:solidFill>
              </a:rPr>
              <a:t>12</a:t>
            </a:r>
            <a:r>
              <a:rPr lang="zh-CN" altLang="en-US" sz="4000" dirty="0">
                <a:solidFill>
                  <a:schemeClr val="tx1"/>
                </a:solidFill>
              </a:rPr>
              <a:t>月，</a:t>
            </a:r>
            <a:r>
              <a:rPr lang="en-US" altLang="zh-CN" sz="4000" dirty="0">
                <a:solidFill>
                  <a:schemeClr val="tx1"/>
                </a:solidFill>
              </a:rPr>
              <a:t>JAVA2</a:t>
            </a:r>
            <a:r>
              <a:rPr lang="zh-CN" altLang="en-US" sz="4000" dirty="0">
                <a:solidFill>
                  <a:schemeClr val="tx1"/>
                </a:solidFill>
              </a:rPr>
              <a:t>企业平台</a:t>
            </a:r>
            <a:r>
              <a:rPr lang="en-US" altLang="zh-CN" sz="4000" dirty="0">
                <a:solidFill>
                  <a:schemeClr val="tx1"/>
                </a:solidFill>
              </a:rPr>
              <a:t>J2EE</a:t>
            </a:r>
            <a:r>
              <a:rPr lang="zh-CN" altLang="en-US" sz="4000" dirty="0">
                <a:solidFill>
                  <a:schemeClr val="tx1"/>
                </a:solidFill>
              </a:rPr>
              <a:t>发布</a:t>
            </a:r>
            <a:endParaRPr lang="zh-CN" altLang="en-US" sz="4000" dirty="0">
              <a:solidFill>
                <a:schemeClr val="tx1"/>
              </a:solidFill>
            </a:endParaRPr>
          </a:p>
          <a:p>
            <a:pPr>
              <a:spcBef>
                <a:spcPts val="1200"/>
              </a:spcBef>
              <a:defRPr/>
            </a:pPr>
            <a:r>
              <a:rPr lang="zh-CN" altLang="en-US" sz="4000" dirty="0">
                <a:solidFill>
                  <a:schemeClr val="tx1"/>
                </a:solidFill>
              </a:rPr>
              <a:t> </a:t>
            </a:r>
            <a:r>
              <a:rPr lang="en-US" altLang="zh-CN" sz="4000" dirty="0">
                <a:solidFill>
                  <a:schemeClr val="tx1"/>
                </a:solidFill>
              </a:rPr>
              <a:t>1999</a:t>
            </a:r>
            <a:r>
              <a:rPr lang="zh-CN" altLang="en-US" sz="4000" dirty="0">
                <a:solidFill>
                  <a:schemeClr val="tx1"/>
                </a:solidFill>
              </a:rPr>
              <a:t>年</a:t>
            </a:r>
            <a:r>
              <a:rPr lang="en-US" altLang="zh-CN" sz="4000" dirty="0">
                <a:solidFill>
                  <a:schemeClr val="tx1"/>
                </a:solidFill>
              </a:rPr>
              <a:t>6</a:t>
            </a:r>
            <a:r>
              <a:rPr lang="zh-CN" altLang="en-US" sz="4000" dirty="0">
                <a:solidFill>
                  <a:schemeClr val="tx1"/>
                </a:solidFill>
              </a:rPr>
              <a:t>月，</a:t>
            </a:r>
            <a:r>
              <a:rPr lang="en-US" altLang="zh-CN" sz="4000" dirty="0">
                <a:solidFill>
                  <a:schemeClr val="tx1"/>
                </a:solidFill>
              </a:rPr>
              <a:t>SUN</a:t>
            </a:r>
            <a:r>
              <a:rPr lang="zh-CN" altLang="en-US" sz="4000" dirty="0">
                <a:solidFill>
                  <a:schemeClr val="tx1"/>
                </a:solidFill>
              </a:rPr>
              <a:t>公司发布</a:t>
            </a:r>
            <a:r>
              <a:rPr lang="en-US" altLang="zh-CN" sz="4000" dirty="0">
                <a:solidFill>
                  <a:schemeClr val="tx1"/>
                </a:solidFill>
              </a:rPr>
              <a:t>Java</a:t>
            </a:r>
            <a:r>
              <a:rPr lang="zh-CN" altLang="en-US" sz="4000" dirty="0">
                <a:solidFill>
                  <a:schemeClr val="tx1"/>
                </a:solidFill>
              </a:rPr>
              <a:t>的三个版本：</a:t>
            </a:r>
            <a:r>
              <a:rPr lang="zh-CN" altLang="en-US" sz="4000" dirty="0" smtClean="0">
                <a:solidFill>
                  <a:schemeClr val="tx1"/>
                </a:solidFill>
              </a:rPr>
              <a:t>标准</a:t>
            </a:r>
            <a:r>
              <a:rPr lang="zh-CN" altLang="en-US" sz="4000" dirty="0">
                <a:solidFill>
                  <a:schemeClr val="tx1"/>
                </a:solidFill>
              </a:rPr>
              <a:t>版、企业版和微型版（</a:t>
            </a:r>
            <a:r>
              <a:rPr lang="en-US" altLang="zh-CN" sz="4000" dirty="0">
                <a:solidFill>
                  <a:schemeClr val="tx1"/>
                </a:solidFill>
              </a:rPr>
              <a:t>J2SE</a:t>
            </a:r>
            <a:r>
              <a:rPr lang="zh-CN" altLang="en-US" sz="4000" dirty="0">
                <a:solidFill>
                  <a:schemeClr val="tx1"/>
                </a:solidFill>
              </a:rPr>
              <a:t>、</a:t>
            </a:r>
            <a:r>
              <a:rPr lang="en-US" altLang="zh-CN" sz="4000" dirty="0">
                <a:solidFill>
                  <a:schemeClr val="tx1"/>
                </a:solidFill>
              </a:rPr>
              <a:t>J2EE</a:t>
            </a:r>
            <a:r>
              <a:rPr lang="zh-CN" altLang="en-US" sz="4000" dirty="0">
                <a:solidFill>
                  <a:schemeClr val="tx1"/>
                </a:solidFill>
              </a:rPr>
              <a:t>、</a:t>
            </a:r>
            <a:r>
              <a:rPr lang="en-US" altLang="zh-CN" sz="4000" dirty="0">
                <a:solidFill>
                  <a:schemeClr val="tx1"/>
                </a:solidFill>
              </a:rPr>
              <a:t>J2ME</a:t>
            </a:r>
            <a:r>
              <a:rPr lang="zh-CN" altLang="en-US" sz="4000" dirty="0">
                <a:solidFill>
                  <a:schemeClr val="tx1"/>
                </a:solidFill>
              </a:rPr>
              <a:t>）</a:t>
            </a:r>
            <a:endParaRPr lang="zh-CN" altLang="en-US" sz="4000" dirty="0">
              <a:solidFill>
                <a:schemeClr val="tx1"/>
              </a:solidFill>
            </a:endParaRPr>
          </a:p>
          <a:p>
            <a:pPr>
              <a:spcBef>
                <a:spcPts val="1200"/>
              </a:spcBef>
              <a:defRPr/>
            </a:pPr>
            <a:r>
              <a:rPr lang="zh-CN" altLang="en-US" sz="4000" dirty="0">
                <a:solidFill>
                  <a:schemeClr val="tx1"/>
                </a:solidFill>
              </a:rPr>
              <a:t> </a:t>
            </a:r>
            <a:r>
              <a:rPr lang="en-US" altLang="zh-CN" sz="4000" dirty="0">
                <a:solidFill>
                  <a:schemeClr val="tx1"/>
                </a:solidFill>
              </a:rPr>
              <a:t>2004</a:t>
            </a:r>
            <a:r>
              <a:rPr lang="zh-CN" altLang="en-US" sz="4000" dirty="0">
                <a:solidFill>
                  <a:schemeClr val="tx1"/>
                </a:solidFill>
              </a:rPr>
              <a:t>年</a:t>
            </a:r>
            <a:r>
              <a:rPr lang="en-US" altLang="zh-CN" sz="4000" dirty="0">
                <a:solidFill>
                  <a:schemeClr val="tx1"/>
                </a:solidFill>
              </a:rPr>
              <a:t>9</a:t>
            </a:r>
            <a:r>
              <a:rPr lang="zh-CN" altLang="en-US" sz="4000" dirty="0">
                <a:solidFill>
                  <a:schemeClr val="tx1"/>
                </a:solidFill>
              </a:rPr>
              <a:t>月，</a:t>
            </a:r>
            <a:r>
              <a:rPr lang="en-US" altLang="zh-CN" sz="4000" dirty="0">
                <a:solidFill>
                  <a:schemeClr val="tx1"/>
                </a:solidFill>
              </a:rPr>
              <a:t>J2SE1.5</a:t>
            </a:r>
            <a:r>
              <a:rPr lang="zh-CN" altLang="en-US" sz="4000" dirty="0">
                <a:solidFill>
                  <a:schemeClr val="tx1"/>
                </a:solidFill>
              </a:rPr>
              <a:t>发布并更名为</a:t>
            </a:r>
            <a:r>
              <a:rPr lang="en-US" altLang="zh-CN" sz="4000" dirty="0" err="1" smtClean="0">
                <a:solidFill>
                  <a:schemeClr val="tx1"/>
                </a:solidFill>
              </a:rPr>
              <a:t>J2SE5.0</a:t>
            </a:r>
            <a:endParaRPr lang="en-US" altLang="zh-CN" sz="4000" dirty="0" smtClean="0">
              <a:solidFill>
                <a:schemeClr val="tx1"/>
              </a:solidFill>
            </a:endParaRPr>
          </a:p>
          <a:p>
            <a:pPr marL="0" indent="0">
              <a:buFont typeface="Wingdings" panose="05000000000000000000" pitchFamily="2" charset="2"/>
              <a:buNone/>
              <a:defRPr/>
            </a:pPr>
            <a:endParaRPr lang="zh-CN" altLang="en-US" dirty="0">
              <a:solidFill>
                <a:schemeClr val="tx1"/>
              </a:solidFill>
            </a:endParaRPr>
          </a:p>
        </p:txBody>
      </p:sp>
      <p:sp>
        <p:nvSpPr>
          <p:cNvPr id="1946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C38916-5EDC-415A-BD91-3F1146694615}" type="slidenum">
              <a:rPr lang="en-US" altLang="zh-CN" smtClean="0"/>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336" y="0"/>
            <a:ext cx="6062464" cy="1009650"/>
          </a:xfrm>
        </p:spPr>
        <p:txBody>
          <a:bodyPr/>
          <a:lstStyle/>
          <a:p>
            <a:pPr>
              <a:defRPr/>
            </a:pPr>
            <a:r>
              <a:rPr lang="en-US" altLang="zh-CN" sz="4800" dirty="0" smtClean="0">
                <a:solidFill>
                  <a:srgbClr val="000099"/>
                </a:solidFill>
              </a:rPr>
              <a:t>1.2 Java</a:t>
            </a:r>
            <a:r>
              <a:rPr lang="zh-CN" altLang="en-US" sz="4800" dirty="0">
                <a:solidFill>
                  <a:srgbClr val="000099"/>
                </a:solidFill>
              </a:rPr>
              <a:t>语言</a:t>
            </a:r>
            <a:r>
              <a:rPr lang="zh-CN" altLang="en-US" sz="4800" dirty="0" smtClean="0">
                <a:solidFill>
                  <a:srgbClr val="000099"/>
                </a:solidFill>
              </a:rPr>
              <a:t>的</a:t>
            </a:r>
            <a:r>
              <a:rPr lang="zh-CN" altLang="en-US" sz="4800" dirty="0">
                <a:solidFill>
                  <a:srgbClr val="000099"/>
                </a:solidFill>
              </a:rPr>
              <a:t>特点</a:t>
            </a:r>
            <a:endParaRPr lang="zh-CN" altLang="en-US" sz="4800" dirty="0">
              <a:solidFill>
                <a:srgbClr val="000099"/>
              </a:solidFill>
            </a:endParaRPr>
          </a:p>
        </p:txBody>
      </p:sp>
      <p:sp>
        <p:nvSpPr>
          <p:cNvPr id="3" name="内容占位符 2"/>
          <p:cNvSpPr>
            <a:spLocks noGrp="1"/>
          </p:cNvSpPr>
          <p:nvPr>
            <p:ph sz="quarter" idx="1"/>
          </p:nvPr>
        </p:nvSpPr>
        <p:spPr>
          <a:xfrm>
            <a:off x="551384" y="1304465"/>
            <a:ext cx="6840760" cy="4897090"/>
          </a:xfrm>
        </p:spPr>
        <p:txBody>
          <a:bodyPr/>
          <a:lstStyle/>
          <a:p>
            <a:pPr>
              <a:lnSpc>
                <a:spcPct val="150000"/>
              </a:lnSpc>
              <a:defRPr/>
            </a:pPr>
            <a:r>
              <a:rPr lang="zh-CN" altLang="en-US" sz="4400" dirty="0" smtClean="0">
                <a:solidFill>
                  <a:schemeClr val="tx1"/>
                </a:solidFill>
              </a:rPr>
              <a:t> </a:t>
            </a:r>
            <a:r>
              <a:rPr lang="zh-CN" altLang="en-US" sz="4000" dirty="0" smtClean="0">
                <a:solidFill>
                  <a:schemeClr val="tx1"/>
                </a:solidFill>
              </a:rPr>
              <a:t>平台无关性 </a:t>
            </a:r>
            <a:endParaRPr lang="en-US" altLang="zh-CN" sz="4000" dirty="0" smtClean="0">
              <a:solidFill>
                <a:schemeClr val="tx1"/>
              </a:solidFill>
            </a:endParaRPr>
          </a:p>
          <a:p>
            <a:pPr>
              <a:lnSpc>
                <a:spcPct val="150000"/>
              </a:lnSpc>
              <a:defRPr/>
            </a:pPr>
            <a:r>
              <a:rPr lang="zh-CN" altLang="en-US" sz="4000" dirty="0" smtClean="0">
                <a:solidFill>
                  <a:schemeClr val="tx1"/>
                </a:solidFill>
              </a:rPr>
              <a:t> 面向对象</a:t>
            </a:r>
            <a:endParaRPr lang="en-US" altLang="zh-CN" sz="4000" dirty="0" smtClean="0">
              <a:solidFill>
                <a:schemeClr val="tx1"/>
              </a:solidFill>
            </a:endParaRPr>
          </a:p>
          <a:p>
            <a:pPr>
              <a:lnSpc>
                <a:spcPct val="150000"/>
              </a:lnSpc>
              <a:defRPr/>
            </a:pPr>
            <a:r>
              <a:rPr lang="zh-CN" altLang="en-US" sz="4000" dirty="0" smtClean="0">
                <a:solidFill>
                  <a:schemeClr val="tx1"/>
                </a:solidFill>
              </a:rPr>
              <a:t> 多线程</a:t>
            </a:r>
            <a:endParaRPr lang="en-US" altLang="zh-CN" sz="4000" dirty="0" smtClean="0">
              <a:solidFill>
                <a:schemeClr val="tx1"/>
              </a:solidFill>
            </a:endParaRPr>
          </a:p>
          <a:p>
            <a:pPr>
              <a:lnSpc>
                <a:spcPct val="150000"/>
              </a:lnSpc>
              <a:defRPr/>
            </a:pPr>
            <a:r>
              <a:rPr lang="zh-CN" altLang="en-US" sz="4000" dirty="0" smtClean="0">
                <a:solidFill>
                  <a:schemeClr val="tx1"/>
                </a:solidFill>
              </a:rPr>
              <a:t> 安全</a:t>
            </a:r>
            <a:endParaRPr lang="en-US" altLang="zh-CN" sz="4000" dirty="0" smtClean="0">
              <a:solidFill>
                <a:schemeClr val="tx1"/>
              </a:solidFill>
            </a:endParaRPr>
          </a:p>
          <a:p>
            <a:pPr>
              <a:lnSpc>
                <a:spcPct val="150000"/>
              </a:lnSpc>
              <a:defRPr/>
            </a:pPr>
            <a:r>
              <a:rPr lang="zh-CN" altLang="en-US" sz="4000" dirty="0" smtClean="0">
                <a:solidFill>
                  <a:schemeClr val="tx1"/>
                </a:solidFill>
              </a:rPr>
              <a:t> 动态</a:t>
            </a:r>
            <a:endParaRPr lang="zh-CN" altLang="en-US" sz="4000" dirty="0"/>
          </a:p>
          <a:p>
            <a:pPr marL="0" indent="0">
              <a:buFont typeface="Wingdings" panose="05000000000000000000" pitchFamily="2" charset="2"/>
              <a:buNone/>
              <a:defRPr/>
            </a:pPr>
            <a:endParaRPr lang="zh-CN" altLang="en-US" dirty="0"/>
          </a:p>
        </p:txBody>
      </p:sp>
      <p:sp>
        <p:nvSpPr>
          <p:cNvPr id="2150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40BF93-D96C-4F0B-B235-EDBEA26E0D79}" type="slidenum">
              <a:rPr lang="en-US" altLang="zh-CN" smtClean="0"/>
            </a:fld>
            <a:endParaRPr lang="en-US" altLang="zh-CN" smtClean="0"/>
          </a:p>
        </p:txBody>
      </p:sp>
      <p:pic>
        <p:nvPicPr>
          <p:cNvPr id="4" name="图片 3"/>
          <p:cNvPicPr>
            <a:picLocks noChangeAspect="1"/>
          </p:cNvPicPr>
          <p:nvPr/>
        </p:nvPicPr>
        <p:blipFill>
          <a:blip r:embed="rId1"/>
          <a:stretch>
            <a:fillRect/>
          </a:stretch>
        </p:blipFill>
        <p:spPr>
          <a:xfrm>
            <a:off x="4038210" y="1335800"/>
            <a:ext cx="7795290" cy="52577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7415" y="29442"/>
            <a:ext cx="5159102" cy="719137"/>
          </a:xfrm>
        </p:spPr>
        <p:txBody>
          <a:bodyPr/>
          <a:lstStyle/>
          <a:p>
            <a:pPr>
              <a:defRPr/>
            </a:pPr>
            <a:r>
              <a:rPr lang="en-US" altLang="zh-CN" sz="4800" dirty="0">
                <a:solidFill>
                  <a:srgbClr val="000099"/>
                </a:solidFill>
              </a:rPr>
              <a:t>Java</a:t>
            </a:r>
            <a:r>
              <a:rPr lang="zh-CN" altLang="en-US" sz="4800" dirty="0">
                <a:solidFill>
                  <a:srgbClr val="000099"/>
                </a:solidFill>
              </a:rPr>
              <a:t>的工作原理</a:t>
            </a:r>
            <a:endParaRPr lang="zh-CN" altLang="en-US" sz="4800" dirty="0">
              <a:solidFill>
                <a:srgbClr val="000099"/>
              </a:solidFill>
            </a:endParaRPr>
          </a:p>
        </p:txBody>
      </p:sp>
      <p:sp>
        <p:nvSpPr>
          <p:cNvPr id="3" name="内容占位符 2"/>
          <p:cNvSpPr>
            <a:spLocks noGrp="1"/>
          </p:cNvSpPr>
          <p:nvPr>
            <p:ph sz="quarter" idx="1"/>
          </p:nvPr>
        </p:nvSpPr>
        <p:spPr>
          <a:xfrm>
            <a:off x="609600" y="3644900"/>
            <a:ext cx="10701338" cy="3313113"/>
          </a:xfrm>
        </p:spPr>
        <p:txBody>
          <a:bodyPr/>
          <a:lstStyle/>
          <a:p>
            <a:pPr marL="0" indent="0">
              <a:buFont typeface="Wingdings" panose="05000000000000000000" pitchFamily="2" charset="2"/>
              <a:buNone/>
              <a:defRPr/>
            </a:pPr>
            <a:endParaRPr lang="zh-CN" altLang="en-US" dirty="0"/>
          </a:p>
          <a:p>
            <a:pPr marL="0" indent="0">
              <a:buFont typeface="Wingdings" panose="05000000000000000000" pitchFamily="2" charset="2"/>
              <a:buNone/>
              <a:defRPr/>
            </a:pPr>
            <a:endParaRPr lang="zh-CN" altLang="en-US" dirty="0"/>
          </a:p>
        </p:txBody>
      </p:sp>
      <p:sp>
        <p:nvSpPr>
          <p:cNvPr id="2355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5703460-8259-4AA1-8701-A8393CA2AADC}" type="slidenum">
              <a:rPr lang="en-US" altLang="zh-CN" smtClean="0"/>
            </a:fld>
            <a:endParaRPr lang="en-US" altLang="zh-CN" smtClean="0"/>
          </a:p>
        </p:txBody>
      </p:sp>
      <p:pic>
        <p:nvPicPr>
          <p:cNvPr id="5" name="图片 348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3472" y="3977358"/>
            <a:ext cx="8799513" cy="211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37"/>
          <p:cNvSpPr txBox="1">
            <a:spLocks noChangeArrowheads="1"/>
          </p:cNvSpPr>
          <p:nvPr/>
        </p:nvSpPr>
        <p:spPr bwMode="auto">
          <a:xfrm>
            <a:off x="444500" y="1211263"/>
            <a:ext cx="2916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itchFamily="18" charset="0"/>
                <a:ea typeface="宋体" panose="02010600030101010101" pitchFamily="2" charset="-122"/>
              </a:defRPr>
            </a:lvl1pPr>
            <a:lvl2pPr marL="742950" indent="-285750">
              <a:spcBef>
                <a:spcPct val="20000"/>
              </a:spcBef>
              <a:buClr>
                <a:schemeClr val="accent1"/>
              </a:buClr>
              <a:buSzPct val="80000"/>
              <a:buFont typeface="Wingdings" panose="05000000000000000000" pitchFamily="2" charset="2"/>
              <a:buChar char="Ø"/>
              <a:defRPr sz="2100">
                <a:solidFill>
                  <a:schemeClr val="tx1"/>
                </a:solidFill>
                <a:latin typeface="Century Schoolbook"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itchFamily="18" charset="0"/>
                <a:ea typeface="宋体" panose="02010600030101010101" pitchFamily="2" charset="-122"/>
              </a:defRPr>
            </a:lvl9pPr>
          </a:lstStyle>
          <a:p>
            <a:pPr eaLnBrk="1" hangingPunct="1">
              <a:spcBef>
                <a:spcPct val="50000"/>
              </a:spcBef>
              <a:buClrTx/>
              <a:buSzTx/>
              <a:buFontTx/>
              <a:buNone/>
            </a:pPr>
            <a:r>
              <a:rPr lang="zh-CN" altLang="en-US" sz="3200" b="1" dirty="0">
                <a:solidFill>
                  <a:srgbClr val="120D53"/>
                </a:solidFill>
                <a:latin typeface="Arial" panose="020B0604020202020204" pitchFamily="34" charset="0"/>
              </a:rPr>
              <a:t>一般高级语言</a:t>
            </a:r>
            <a:endParaRPr lang="zh-CN" altLang="en-US" sz="3200" b="1" dirty="0">
              <a:solidFill>
                <a:srgbClr val="120D53"/>
              </a:solidFill>
              <a:latin typeface="Arial" panose="020B0604020202020204" pitchFamily="34" charset="0"/>
            </a:endParaRPr>
          </a:p>
        </p:txBody>
      </p:sp>
      <p:sp>
        <p:nvSpPr>
          <p:cNvPr id="41" name="Text Box 37"/>
          <p:cNvSpPr txBox="1">
            <a:spLocks noChangeArrowheads="1"/>
          </p:cNvSpPr>
          <p:nvPr/>
        </p:nvSpPr>
        <p:spPr bwMode="auto">
          <a:xfrm>
            <a:off x="444500" y="2636912"/>
            <a:ext cx="21526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itchFamily="18" charset="0"/>
                <a:ea typeface="宋体" panose="02010600030101010101" pitchFamily="2" charset="-122"/>
              </a:defRPr>
            </a:lvl1pPr>
            <a:lvl2pPr marL="742950" indent="-285750">
              <a:spcBef>
                <a:spcPct val="20000"/>
              </a:spcBef>
              <a:buClr>
                <a:schemeClr val="accent1"/>
              </a:buClr>
              <a:buSzPct val="80000"/>
              <a:buFont typeface="Wingdings" panose="05000000000000000000" pitchFamily="2" charset="2"/>
              <a:buChar char="Ø"/>
              <a:defRPr sz="2100">
                <a:solidFill>
                  <a:schemeClr val="tx1"/>
                </a:solidFill>
                <a:latin typeface="Century Schoolbook"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itchFamily="18" charset="0"/>
                <a:ea typeface="宋体" panose="02010600030101010101" pitchFamily="2" charset="-122"/>
              </a:defRPr>
            </a:lvl9pPr>
          </a:lstStyle>
          <a:p>
            <a:pPr eaLnBrk="1" hangingPunct="1">
              <a:spcBef>
                <a:spcPct val="50000"/>
              </a:spcBef>
              <a:buClrTx/>
              <a:buSzTx/>
              <a:buFontTx/>
              <a:buNone/>
            </a:pPr>
            <a:r>
              <a:rPr lang="en-US" altLang="zh-CN" sz="3200" b="1" dirty="0" smtClean="0">
                <a:solidFill>
                  <a:srgbClr val="120D53"/>
                </a:solidFill>
                <a:latin typeface="Arial" panose="020B0604020202020204" pitchFamily="34" charset="0"/>
              </a:rPr>
              <a:t>JAVA</a:t>
            </a:r>
            <a:r>
              <a:rPr lang="zh-CN" altLang="en-US" sz="3200" b="1" dirty="0" smtClean="0">
                <a:solidFill>
                  <a:srgbClr val="120D53"/>
                </a:solidFill>
                <a:latin typeface="Arial" panose="020B0604020202020204" pitchFamily="34" charset="0"/>
              </a:rPr>
              <a:t>语言</a:t>
            </a:r>
            <a:endParaRPr lang="zh-CN" altLang="en-US" sz="3200" b="1" dirty="0">
              <a:solidFill>
                <a:srgbClr val="120D53"/>
              </a:solidFill>
              <a:latin typeface="Arial" panose="020B0604020202020204" pitchFamily="34" charset="0"/>
            </a:endParaRPr>
          </a:p>
        </p:txBody>
      </p:sp>
      <p:pic>
        <p:nvPicPr>
          <p:cNvPr id="4" name="图片 3"/>
          <p:cNvPicPr>
            <a:picLocks noChangeAspect="1"/>
          </p:cNvPicPr>
          <p:nvPr/>
        </p:nvPicPr>
        <p:blipFill>
          <a:blip r:embed="rId2"/>
          <a:stretch>
            <a:fillRect/>
          </a:stretch>
        </p:blipFill>
        <p:spPr>
          <a:xfrm>
            <a:off x="3287688" y="780329"/>
            <a:ext cx="8112168" cy="1231241"/>
          </a:xfrm>
          <a:prstGeom prst="rect">
            <a:avLst/>
          </a:prstGeom>
        </p:spPr>
      </p:pic>
      <p:pic>
        <p:nvPicPr>
          <p:cNvPr id="6" name="图片 5"/>
          <p:cNvPicPr>
            <a:picLocks noChangeAspect="1"/>
          </p:cNvPicPr>
          <p:nvPr/>
        </p:nvPicPr>
        <p:blipFill>
          <a:blip r:embed="rId3"/>
          <a:stretch>
            <a:fillRect/>
          </a:stretch>
        </p:blipFill>
        <p:spPr>
          <a:xfrm>
            <a:off x="2495600" y="1976552"/>
            <a:ext cx="9586256" cy="15424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1" name="标题 48129"/>
          <p:cNvSpPr>
            <a:spLocks noGrp="1" noRot="1" noChangeArrowheads="1"/>
          </p:cNvSpPr>
          <p:nvPr>
            <p:ph type="title"/>
          </p:nvPr>
        </p:nvSpPr>
        <p:spPr>
          <a:xfrm>
            <a:off x="119336" y="19650"/>
            <a:ext cx="4982344" cy="792832"/>
          </a:xfrm>
        </p:spPr>
        <p:txBody>
          <a:bodyPr/>
          <a:lstStyle/>
          <a:p>
            <a:pPr>
              <a:defRPr/>
            </a:pPr>
            <a:r>
              <a:rPr lang="en-US" altLang="zh-CN" sz="4800" dirty="0">
                <a:solidFill>
                  <a:srgbClr val="000099"/>
                </a:solidFill>
              </a:rPr>
              <a:t>Java</a:t>
            </a:r>
            <a:r>
              <a:rPr lang="zh-CN" altLang="en-US" sz="4800" dirty="0">
                <a:solidFill>
                  <a:srgbClr val="000099"/>
                </a:solidFill>
              </a:rPr>
              <a:t>的工作原理</a:t>
            </a:r>
            <a:endParaRPr lang="zh-CN" altLang="en-US" sz="4800" dirty="0">
              <a:solidFill>
                <a:srgbClr val="000099"/>
              </a:solidFill>
            </a:endParaRPr>
          </a:p>
        </p:txBody>
      </p:sp>
      <p:sp>
        <p:nvSpPr>
          <p:cNvPr id="48131" name="内容占位符 48130"/>
          <p:cNvSpPr>
            <a:spLocks noGrp="1" noRot="1" noChangeArrowheads="1"/>
          </p:cNvSpPr>
          <p:nvPr>
            <p:ph idx="1"/>
          </p:nvPr>
        </p:nvSpPr>
        <p:spPr>
          <a:xfrm>
            <a:off x="252970" y="812482"/>
            <a:ext cx="11031538" cy="4306888"/>
          </a:xfrm>
        </p:spPr>
        <p:txBody>
          <a:bodyPr/>
          <a:lstStyle/>
          <a:p>
            <a:pPr>
              <a:buClr>
                <a:srgbClr val="9900FF"/>
              </a:buClr>
              <a:buFont typeface="Wingdings" panose="05000000000000000000" pitchFamily="2" charset="2"/>
              <a:buChar char="Ø"/>
              <a:defRPr/>
            </a:pPr>
            <a:r>
              <a:rPr lang="en-US" altLang="zh-CN" sz="2800" dirty="0" smtClean="0"/>
              <a:t> </a:t>
            </a:r>
            <a:r>
              <a:rPr lang="en-US" altLang="zh-CN" sz="4000" dirty="0" smtClean="0">
                <a:solidFill>
                  <a:srgbClr val="002060"/>
                </a:solidFill>
              </a:rPr>
              <a:t>Java</a:t>
            </a:r>
            <a:r>
              <a:rPr lang="zh-CN" altLang="en-US" sz="4000" dirty="0" smtClean="0">
                <a:solidFill>
                  <a:srgbClr val="002060"/>
                </a:solidFill>
              </a:rPr>
              <a:t>虚拟机</a:t>
            </a:r>
            <a:r>
              <a:rPr lang="en-US" altLang="zh-CN" sz="4000" dirty="0" smtClean="0">
                <a:solidFill>
                  <a:srgbClr val="002060"/>
                </a:solidFill>
              </a:rPr>
              <a:t>(Java Virtual Machine)</a:t>
            </a:r>
            <a:endParaRPr lang="zh-CN" altLang="en-US" sz="4000" dirty="0" smtClean="0">
              <a:solidFill>
                <a:srgbClr val="002060"/>
              </a:solidFill>
            </a:endParaRPr>
          </a:p>
          <a:p>
            <a:pPr>
              <a:buClr>
                <a:srgbClr val="9900FF"/>
              </a:buClr>
              <a:buFont typeface="Wingdings" panose="05000000000000000000" pitchFamily="2" charset="2"/>
              <a:buNone/>
              <a:defRPr/>
            </a:pPr>
            <a:r>
              <a:rPr lang="en-US" altLang="zh-CN" sz="2400" dirty="0" smtClean="0">
                <a:solidFill>
                  <a:schemeClr val="tx1"/>
                </a:solidFill>
              </a:rPr>
              <a:t>     </a:t>
            </a:r>
            <a:r>
              <a:rPr lang="en-US" altLang="zh-CN" dirty="0" smtClean="0">
                <a:solidFill>
                  <a:schemeClr val="tx1"/>
                </a:solidFill>
              </a:rPr>
              <a:t>Java</a:t>
            </a:r>
            <a:r>
              <a:rPr lang="zh-CN" altLang="en-US" dirty="0" smtClean="0">
                <a:solidFill>
                  <a:schemeClr val="tx1"/>
                </a:solidFill>
              </a:rPr>
              <a:t>虚拟机是</a:t>
            </a:r>
            <a:r>
              <a:rPr lang="zh-CN" altLang="en-US" dirty="0" smtClean="0">
                <a:solidFill>
                  <a:srgbClr val="FF0000"/>
                </a:solidFill>
              </a:rPr>
              <a:t>软件模拟</a:t>
            </a:r>
            <a:r>
              <a:rPr lang="zh-CN" altLang="en-US" dirty="0" smtClean="0">
                <a:solidFill>
                  <a:schemeClr val="tx1"/>
                </a:solidFill>
              </a:rPr>
              <a:t>的计算机，可以在任何处理器上安全并且兼容的执行保存在</a:t>
            </a:r>
            <a:r>
              <a:rPr lang="en-US" altLang="zh-CN" dirty="0" smtClean="0">
                <a:solidFill>
                  <a:schemeClr val="tx1"/>
                </a:solidFill>
              </a:rPr>
              <a:t>.class</a:t>
            </a:r>
            <a:r>
              <a:rPr lang="zh-CN" altLang="en-US" dirty="0" smtClean="0">
                <a:solidFill>
                  <a:schemeClr val="tx1"/>
                </a:solidFill>
              </a:rPr>
              <a:t>文件中的字节码。</a:t>
            </a:r>
            <a:r>
              <a:rPr lang="zh-CN" altLang="en-US" sz="4000" dirty="0" smtClean="0">
                <a:solidFill>
                  <a:schemeClr val="tx1"/>
                </a:solidFill>
              </a:rPr>
              <a:t> </a:t>
            </a:r>
            <a:endParaRPr lang="zh-CN" altLang="en-US" dirty="0" smtClean="0">
              <a:solidFill>
                <a:schemeClr val="tx1"/>
              </a:solidFill>
            </a:endParaRPr>
          </a:p>
        </p:txBody>
      </p:sp>
      <p:grpSp>
        <p:nvGrpSpPr>
          <p:cNvPr id="25604" name="组合 48131"/>
          <p:cNvGrpSpPr/>
          <p:nvPr/>
        </p:nvGrpSpPr>
        <p:grpSpPr bwMode="auto">
          <a:xfrm>
            <a:off x="1878570" y="2687530"/>
            <a:ext cx="7780337" cy="2251075"/>
            <a:chOff x="839" y="1975"/>
            <a:chExt cx="4400" cy="1637"/>
          </a:xfrm>
        </p:grpSpPr>
        <p:pic>
          <p:nvPicPr>
            <p:cNvPr id="25608" name="图片 48132" descr="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 y="2160"/>
              <a:ext cx="4400" cy="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文本框 48133"/>
            <p:cNvSpPr txBox="1">
              <a:spLocks noChangeArrowheads="1"/>
            </p:cNvSpPr>
            <p:nvPr/>
          </p:nvSpPr>
          <p:spPr bwMode="auto">
            <a:xfrm>
              <a:off x="2985" y="1975"/>
              <a:ext cx="1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ea typeface="黑体" panose="02010609060101010101" pitchFamily="49" charset="-122"/>
                </a:rPr>
                <a:t>虚拟机</a:t>
              </a:r>
              <a:r>
                <a:rPr lang="en-US" altLang="zh-CN" sz="2000" b="1">
                  <a:ea typeface="黑体" panose="02010609060101010101" pitchFamily="49" charset="-122"/>
                </a:rPr>
                <a:t>/</a:t>
              </a:r>
              <a:r>
                <a:rPr lang="zh-CN" altLang="en-US" sz="2000" b="1">
                  <a:ea typeface="黑体" panose="02010609060101010101" pitchFamily="49" charset="-122"/>
                </a:rPr>
                <a:t>浏览器</a:t>
              </a:r>
              <a:endParaRPr lang="zh-CN" altLang="en-US" sz="2000" b="1">
                <a:ea typeface="黑体" panose="02010609060101010101" pitchFamily="49" charset="-122"/>
              </a:endParaRPr>
            </a:p>
          </p:txBody>
        </p:sp>
      </p:grpSp>
      <p:sp>
        <p:nvSpPr>
          <p:cNvPr id="25605" name="文本框 48134"/>
          <p:cNvSpPr txBox="1">
            <a:spLocks noChangeArrowheads="1"/>
          </p:cNvSpPr>
          <p:nvPr/>
        </p:nvSpPr>
        <p:spPr bwMode="auto">
          <a:xfrm>
            <a:off x="1517521" y="5196996"/>
            <a:ext cx="8693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dirty="0">
                <a:latin typeface="+mj-ea"/>
                <a:ea typeface="+mj-ea"/>
              </a:rPr>
              <a:t>JVM</a:t>
            </a:r>
            <a:r>
              <a:rPr lang="zh-CN" altLang="en-US" sz="2800" b="1" dirty="0">
                <a:latin typeface="+mj-ea"/>
                <a:ea typeface="+mj-ea"/>
              </a:rPr>
              <a:t>隐藏了底层的操作系统和硬件，使程序与</a:t>
            </a:r>
            <a:r>
              <a:rPr lang="en-US" altLang="zh-CN" sz="2800" b="1" dirty="0">
                <a:latin typeface="+mj-ea"/>
                <a:ea typeface="+mj-ea"/>
              </a:rPr>
              <a:t>JVM</a:t>
            </a:r>
            <a:r>
              <a:rPr lang="zh-CN" altLang="en-US" sz="2800" b="1" dirty="0">
                <a:latin typeface="+mj-ea"/>
                <a:ea typeface="+mj-ea"/>
              </a:rPr>
              <a:t>交互</a:t>
            </a:r>
            <a:endParaRPr lang="zh-CN" altLang="en-US" sz="2800" b="1" dirty="0">
              <a:latin typeface="+mj-ea"/>
              <a:ea typeface="+mj-ea"/>
            </a:endParaRPr>
          </a:p>
        </p:txBody>
      </p:sp>
      <p:sp>
        <p:nvSpPr>
          <p:cNvPr id="25606" name="矩形 1"/>
          <p:cNvSpPr>
            <a:spLocks noChangeArrowheads="1"/>
          </p:cNvSpPr>
          <p:nvPr/>
        </p:nvSpPr>
        <p:spPr bwMode="auto">
          <a:xfrm>
            <a:off x="407368" y="5713778"/>
            <a:ext cx="103108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600"/>
              </a:spcBef>
              <a:buClr>
                <a:srgbClr val="9900FF"/>
              </a:buClr>
              <a:buSzPct val="70000"/>
              <a:buFont typeface="Wingdings" panose="05000000000000000000" pitchFamily="2" charset="2"/>
              <a:buChar char="Ø"/>
            </a:pPr>
            <a:r>
              <a:rPr lang="en-US" altLang="zh-CN" sz="3600" b="1" dirty="0">
                <a:latin typeface="+mj-ea"/>
                <a:ea typeface="+mj-ea"/>
              </a:rPr>
              <a:t>Java</a:t>
            </a:r>
            <a:r>
              <a:rPr lang="zh-CN" altLang="en-US" sz="3600" b="1" dirty="0">
                <a:latin typeface="+mj-ea"/>
                <a:ea typeface="+mj-ea"/>
              </a:rPr>
              <a:t>虚拟机的建立需要针对不同的软硬件平台做专门的</a:t>
            </a:r>
            <a:r>
              <a:rPr lang="zh-CN" altLang="en-US" sz="3600" b="1" dirty="0" smtClean="0">
                <a:latin typeface="+mj-ea"/>
                <a:ea typeface="+mj-ea"/>
              </a:rPr>
              <a:t>实现</a:t>
            </a:r>
            <a:endParaRPr lang="zh-CN" altLang="en-US" sz="3600" b="1" dirty="0">
              <a:latin typeface="+mj-ea"/>
              <a:ea typeface="+mj-ea"/>
            </a:endParaRPr>
          </a:p>
        </p:txBody>
      </p:sp>
      <p:sp>
        <p:nvSpPr>
          <p:cNvPr id="25607"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49D450-CFC2-4E9B-9A95-9DE5A5D0F72A}" type="slidenum">
              <a:rPr lang="en-US" altLang="zh-CN" smtClean="0"/>
            </a:fld>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5017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3352" y="14566"/>
            <a:ext cx="10945216" cy="513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文本框 1"/>
          <p:cNvSpPr txBox="1">
            <a:spLocks noChangeArrowheads="1"/>
          </p:cNvSpPr>
          <p:nvPr/>
        </p:nvSpPr>
        <p:spPr bwMode="auto">
          <a:xfrm>
            <a:off x="508597" y="5288340"/>
            <a:ext cx="1094521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3200" b="1" dirty="0">
                <a:latin typeface="+mj-ea"/>
                <a:ea typeface="+mj-ea"/>
              </a:rPr>
              <a:t>Java</a:t>
            </a:r>
            <a:r>
              <a:rPr lang="zh-CN" altLang="en-US" sz="3200" b="1" dirty="0">
                <a:latin typeface="+mj-ea"/>
                <a:ea typeface="+mj-ea"/>
              </a:rPr>
              <a:t>编译器把</a:t>
            </a:r>
            <a:r>
              <a:rPr lang="en-US" altLang="zh-CN" sz="3200" b="1" dirty="0">
                <a:latin typeface="+mj-ea"/>
                <a:ea typeface="+mj-ea"/>
              </a:rPr>
              <a:t>Java</a:t>
            </a:r>
            <a:r>
              <a:rPr lang="zh-CN" altLang="en-US" sz="3200" b="1" dirty="0">
                <a:latin typeface="+mj-ea"/>
                <a:ea typeface="+mj-ea"/>
              </a:rPr>
              <a:t>程序编译成</a:t>
            </a:r>
            <a:r>
              <a:rPr lang="zh-CN" altLang="en-US" sz="3200" b="1" dirty="0">
                <a:solidFill>
                  <a:srgbClr val="FF0000"/>
                </a:solidFill>
                <a:latin typeface="+mj-ea"/>
                <a:ea typeface="+mj-ea"/>
              </a:rPr>
              <a:t>字节码</a:t>
            </a:r>
            <a:r>
              <a:rPr lang="zh-CN" altLang="en-US" sz="3200" b="1" dirty="0">
                <a:latin typeface="+mj-ea"/>
                <a:ea typeface="+mj-ea"/>
              </a:rPr>
              <a:t>，该字节码可以在任何平台的</a:t>
            </a:r>
            <a:r>
              <a:rPr lang="en-US" altLang="zh-CN" sz="3200" b="1" dirty="0">
                <a:latin typeface="+mj-ea"/>
                <a:ea typeface="+mj-ea"/>
              </a:rPr>
              <a:t>JVM</a:t>
            </a:r>
            <a:r>
              <a:rPr lang="zh-CN" altLang="en-US" sz="3200" b="1" dirty="0">
                <a:latin typeface="+mj-ea"/>
                <a:ea typeface="+mj-ea"/>
              </a:rPr>
              <a:t>中运行</a:t>
            </a:r>
            <a:endParaRPr lang="zh-CN" altLang="en-US" sz="3200" b="1" dirty="0">
              <a:latin typeface="+mj-ea"/>
              <a:ea typeface="+mj-ea"/>
            </a:endParaRPr>
          </a:p>
        </p:txBody>
      </p:sp>
      <p:sp>
        <p:nvSpPr>
          <p:cNvPr id="2" name="灯片编号占位符 1"/>
          <p:cNvSpPr>
            <a:spLocks noGrp="1"/>
          </p:cNvSpPr>
          <p:nvPr>
            <p:ph type="sldNum" sz="quarter" idx="12"/>
          </p:nvPr>
        </p:nvSpPr>
        <p:spPr/>
        <p:txBody>
          <a:bodyPr/>
          <a:lstStyle/>
          <a:p>
            <a:pPr>
              <a:defRPr/>
            </a:pPr>
            <a:fld id="{A0898532-8B87-4F74-96F7-B087071824D0}" type="slidenum">
              <a:rPr lang="en-US" altLang="zh-CN" smtClean="0"/>
            </a:fld>
            <a:endParaRPr lang="en-US" altLang="zh-C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文本占位符 51201"/>
          <p:cNvSpPr>
            <a:spLocks noGrp="1" noRot="1"/>
          </p:cNvSpPr>
          <p:nvPr>
            <p:ph idx="1"/>
          </p:nvPr>
        </p:nvSpPr>
        <p:spPr>
          <a:xfrm>
            <a:off x="47328" y="116632"/>
            <a:ext cx="12025336" cy="5675313"/>
          </a:xfrm>
          <a:ln>
            <a:miter/>
          </a:ln>
        </p:spPr>
        <p:txBody>
          <a:bodyPr/>
          <a:lstStyle/>
          <a:p>
            <a:pPr marL="0" indent="0">
              <a:buClr>
                <a:srgbClr val="9900FF"/>
              </a:buClr>
              <a:buFont typeface="Wingdings" panose="05000000000000000000" pitchFamily="2" charset="2"/>
              <a:buNone/>
              <a:defRPr/>
            </a:pPr>
            <a:r>
              <a:rPr lang="en-US" altLang="zh-CN" sz="4400" cap="small" noProof="1">
                <a:solidFill>
                  <a:srgbClr val="000099"/>
                </a:solidFill>
                <a:latin typeface="+mj-lt"/>
                <a:cs typeface="+mj-cs"/>
              </a:rPr>
              <a:t>JVM</a:t>
            </a:r>
            <a:r>
              <a:rPr lang="zh-CN" altLang="zh-CN" sz="4400" cap="small" noProof="1">
                <a:solidFill>
                  <a:srgbClr val="000099"/>
                </a:solidFill>
                <a:latin typeface="+mj-lt"/>
                <a:cs typeface="+mj-cs"/>
              </a:rPr>
              <a:t>规范定义了一组抽象的逻辑组件，包括</a:t>
            </a:r>
            <a:endParaRPr lang="zh-CN" altLang="zh-CN" sz="4400" cap="small" noProof="1">
              <a:solidFill>
                <a:srgbClr val="000099"/>
              </a:solidFill>
              <a:latin typeface="+mj-lt"/>
              <a:cs typeface="+mj-cs"/>
            </a:endParaRPr>
          </a:p>
          <a:p>
            <a:pPr lvl="1">
              <a:buClr>
                <a:srgbClr val="9900FF"/>
              </a:buClr>
              <a:defRPr/>
            </a:pPr>
            <a:r>
              <a:rPr lang="zh-CN" altLang="zh-CN" sz="3600" b="1" noProof="1">
                <a:latin typeface="Times New Roman" panose="02020603050405020304" pitchFamily="18" charset="0"/>
                <a:ea typeface="楷体_GB2312" pitchFamily="49" charset="-122"/>
              </a:rPr>
              <a:t> </a:t>
            </a:r>
            <a:r>
              <a:rPr lang="zh-CN" altLang="zh-CN" sz="3600" b="1" noProof="1">
                <a:solidFill>
                  <a:srgbClr val="FF0000"/>
                </a:solidFill>
                <a:latin typeface="Times New Roman" panose="02020603050405020304" pitchFamily="18" charset="0"/>
                <a:ea typeface="楷体_GB2312" pitchFamily="49" charset="-122"/>
              </a:rPr>
              <a:t>指令集</a:t>
            </a:r>
            <a:endParaRPr lang="zh-CN" altLang="zh-CN" sz="3600" b="1" noProof="1">
              <a:solidFill>
                <a:srgbClr val="FF0000"/>
              </a:solidFill>
              <a:latin typeface="Times New Roman" panose="02020603050405020304" pitchFamily="18" charset="0"/>
              <a:ea typeface="楷体_GB2312" pitchFamily="49" charset="-122"/>
            </a:endParaRPr>
          </a:p>
          <a:p>
            <a:pPr lvl="1">
              <a:buClr>
                <a:srgbClr val="9900FF"/>
              </a:buClr>
              <a:defRPr/>
            </a:pPr>
            <a:r>
              <a:rPr lang="zh-CN" altLang="zh-CN" sz="3600" b="1" noProof="1">
                <a:latin typeface="Times New Roman" panose="02020603050405020304" pitchFamily="18" charset="0"/>
                <a:ea typeface="楷体_GB2312" pitchFamily="49" charset="-122"/>
              </a:rPr>
              <a:t> </a:t>
            </a:r>
            <a:r>
              <a:rPr lang="zh-CN" altLang="zh-CN" sz="3600" b="1" noProof="1">
                <a:solidFill>
                  <a:srgbClr val="FF0000"/>
                </a:solidFill>
                <a:latin typeface="Times New Roman" panose="02020603050405020304" pitchFamily="18" charset="0"/>
                <a:ea typeface="楷体_GB2312" pitchFamily="49" charset="-122"/>
              </a:rPr>
              <a:t>寄存器组</a:t>
            </a:r>
            <a:r>
              <a:rPr lang="zh-CN" altLang="zh-CN" sz="3600" b="1" noProof="1">
                <a:latin typeface="Times New Roman" panose="02020603050405020304" pitchFamily="18" charset="0"/>
                <a:ea typeface="楷体_GB2312" pitchFamily="49" charset="-122"/>
              </a:rPr>
              <a:t>：包括程序计数器、栈顶指针、指向当前执行方法的执行环境的指针和指向当前执行方法的局部变量的指针</a:t>
            </a:r>
            <a:endParaRPr lang="zh-CN" altLang="zh-CN" sz="3600" b="1" noProof="1">
              <a:latin typeface="Times New Roman" panose="02020603050405020304" pitchFamily="18" charset="0"/>
              <a:ea typeface="楷体_GB2312" pitchFamily="49" charset="-122"/>
            </a:endParaRPr>
          </a:p>
          <a:p>
            <a:pPr lvl="1">
              <a:buClr>
                <a:srgbClr val="9900FF"/>
              </a:buClr>
              <a:defRPr/>
            </a:pPr>
            <a:r>
              <a:rPr lang="zh-CN" altLang="zh-CN" sz="3600" b="1" noProof="1">
                <a:latin typeface="Times New Roman" panose="02020603050405020304" pitchFamily="18" charset="0"/>
                <a:ea typeface="楷体_GB2312" pitchFamily="49" charset="-122"/>
              </a:rPr>
              <a:t> </a:t>
            </a:r>
            <a:r>
              <a:rPr lang="zh-CN" altLang="zh-CN" sz="3600" b="1" noProof="1">
                <a:solidFill>
                  <a:srgbClr val="FF0000"/>
                </a:solidFill>
                <a:latin typeface="Times New Roman" panose="02020603050405020304" pitchFamily="18" charset="0"/>
                <a:ea typeface="楷体_GB2312" pitchFamily="49" charset="-122"/>
              </a:rPr>
              <a:t>类文件的格式</a:t>
            </a:r>
            <a:endParaRPr lang="zh-CN" altLang="zh-CN" sz="3600" b="1" noProof="1">
              <a:solidFill>
                <a:srgbClr val="FF0000"/>
              </a:solidFill>
              <a:latin typeface="Times New Roman" panose="02020603050405020304" pitchFamily="18" charset="0"/>
              <a:ea typeface="楷体_GB2312" pitchFamily="49" charset="-122"/>
            </a:endParaRPr>
          </a:p>
          <a:p>
            <a:pPr lvl="1">
              <a:buClr>
                <a:srgbClr val="9900FF"/>
              </a:buClr>
              <a:defRPr/>
            </a:pPr>
            <a:r>
              <a:rPr lang="zh-CN" altLang="zh-CN" sz="3600" b="1" noProof="1">
                <a:latin typeface="Times New Roman" panose="02020603050405020304" pitchFamily="18" charset="0"/>
                <a:ea typeface="楷体_GB2312" pitchFamily="49" charset="-122"/>
              </a:rPr>
              <a:t> </a:t>
            </a:r>
            <a:r>
              <a:rPr lang="zh-CN" altLang="zh-CN" sz="3600" b="1" noProof="1">
                <a:solidFill>
                  <a:srgbClr val="FF0000"/>
                </a:solidFill>
                <a:latin typeface="Times New Roman" panose="02020603050405020304" pitchFamily="18" charset="0"/>
                <a:ea typeface="楷体_GB2312" pitchFamily="49" charset="-122"/>
              </a:rPr>
              <a:t>栈结构</a:t>
            </a:r>
            <a:r>
              <a:rPr lang="zh-CN" altLang="zh-CN" sz="3600" b="1" noProof="1">
                <a:latin typeface="Times New Roman" panose="02020603050405020304" pitchFamily="18" charset="0"/>
                <a:ea typeface="楷体_GB2312" pitchFamily="49" charset="-122"/>
              </a:rPr>
              <a:t>：栈用于保存操作参数、返回结果和为方法传递参数等</a:t>
            </a:r>
            <a:endParaRPr lang="zh-CN" altLang="zh-CN" sz="3600" b="1" noProof="1">
              <a:latin typeface="Times New Roman" panose="02020603050405020304" pitchFamily="18" charset="0"/>
              <a:ea typeface="楷体_GB2312" pitchFamily="49" charset="-122"/>
            </a:endParaRPr>
          </a:p>
          <a:p>
            <a:pPr lvl="1">
              <a:buClr>
                <a:srgbClr val="9900FF"/>
              </a:buClr>
              <a:defRPr/>
            </a:pPr>
            <a:r>
              <a:rPr lang="zh-CN" altLang="zh-CN" sz="3600" b="1" noProof="1">
                <a:latin typeface="Times New Roman" panose="02020603050405020304" pitchFamily="18" charset="0"/>
                <a:ea typeface="楷体_GB2312" pitchFamily="49" charset="-122"/>
              </a:rPr>
              <a:t> </a:t>
            </a:r>
            <a:r>
              <a:rPr lang="zh-CN" altLang="zh-CN" sz="3600" b="1" noProof="1">
                <a:solidFill>
                  <a:srgbClr val="FF0000"/>
                </a:solidFill>
                <a:latin typeface="Times New Roman" panose="02020603050405020304" pitchFamily="18" charset="0"/>
                <a:ea typeface="楷体_GB2312" pitchFamily="49" charset="-122"/>
              </a:rPr>
              <a:t>垃圾收集器</a:t>
            </a:r>
            <a:r>
              <a:rPr lang="zh-CN" altLang="zh-CN" sz="3600" b="1" noProof="1">
                <a:latin typeface="Times New Roman" panose="02020603050405020304" pitchFamily="18" charset="0"/>
                <a:ea typeface="楷体_GB2312" pitchFamily="49" charset="-122"/>
              </a:rPr>
              <a:t>：用来收集不用的数据堆，使内存有效利用</a:t>
            </a:r>
            <a:endParaRPr lang="zh-CN" altLang="zh-CN" sz="3600" b="1" noProof="1">
              <a:latin typeface="Times New Roman" panose="02020603050405020304" pitchFamily="18" charset="0"/>
              <a:ea typeface="楷体_GB2312" pitchFamily="49" charset="-122"/>
            </a:endParaRPr>
          </a:p>
          <a:p>
            <a:pPr lvl="1">
              <a:buClr>
                <a:srgbClr val="9900FF"/>
              </a:buClr>
              <a:defRPr/>
            </a:pPr>
            <a:r>
              <a:rPr lang="zh-CN" altLang="zh-CN" sz="3600" b="1" noProof="1">
                <a:latin typeface="Times New Roman" panose="02020603050405020304" pitchFamily="18" charset="0"/>
                <a:ea typeface="楷体_GB2312" pitchFamily="49" charset="-122"/>
              </a:rPr>
              <a:t> </a:t>
            </a:r>
            <a:r>
              <a:rPr lang="zh-CN" altLang="zh-CN" sz="3600" b="1" noProof="1">
                <a:solidFill>
                  <a:srgbClr val="FF0000"/>
                </a:solidFill>
                <a:latin typeface="Times New Roman" panose="02020603050405020304" pitchFamily="18" charset="0"/>
                <a:ea typeface="楷体_GB2312" pitchFamily="49" charset="-122"/>
              </a:rPr>
              <a:t>存储区</a:t>
            </a:r>
            <a:r>
              <a:rPr lang="zh-CN" altLang="zh-CN" sz="3600" b="1" noProof="1">
                <a:latin typeface="Times New Roman" panose="02020603050405020304" pitchFamily="18" charset="0"/>
                <a:ea typeface="楷体_GB2312" pitchFamily="49" charset="-122"/>
              </a:rPr>
              <a:t>：用来存放字节码的方法代码、符号表等</a:t>
            </a:r>
            <a:endParaRPr lang="zh-CN" altLang="zh-CN" sz="3600" b="1" noProof="1">
              <a:latin typeface="Times New Roman" panose="02020603050405020304" pitchFamily="18" charset="0"/>
              <a:ea typeface="楷体_GB2312" pitchFamily="49" charset="-122"/>
            </a:endParaRPr>
          </a:p>
        </p:txBody>
      </p:sp>
      <p:sp>
        <p:nvSpPr>
          <p:cNvPr id="2" name="灯片编号占位符 1"/>
          <p:cNvSpPr>
            <a:spLocks noGrp="1"/>
          </p:cNvSpPr>
          <p:nvPr>
            <p:ph type="sldNum" sz="quarter" idx="12"/>
          </p:nvPr>
        </p:nvSpPr>
        <p:spPr/>
        <p:txBody>
          <a:bodyPr/>
          <a:lstStyle/>
          <a:p>
            <a:pPr>
              <a:defRPr/>
            </a:pPr>
            <a:fld id="{8DD57248-A56D-443E-9C56-400B96625A29}" type="slidenum">
              <a:rPr lang="en-US" altLang="zh-CN" smtClean="0"/>
            </a:fld>
            <a:endParaRPr lang="en-US" altLang="zh-C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标题 10241"/>
          <p:cNvSpPr>
            <a:spLocks noGrp="1" noRot="1" noChangeArrowheads="1"/>
          </p:cNvSpPr>
          <p:nvPr>
            <p:ph type="title"/>
          </p:nvPr>
        </p:nvSpPr>
        <p:spPr>
          <a:xfrm>
            <a:off x="26252" y="0"/>
            <a:ext cx="6624116" cy="836712"/>
          </a:xfrm>
        </p:spPr>
        <p:txBody>
          <a:bodyPr/>
          <a:lstStyle/>
          <a:p>
            <a:pPr>
              <a:defRPr/>
            </a:pPr>
            <a:r>
              <a:rPr lang="en-US" altLang="zh-CN" sz="4800" dirty="0">
                <a:solidFill>
                  <a:srgbClr val="000099"/>
                </a:solidFill>
              </a:rPr>
              <a:t>Java SDK </a:t>
            </a:r>
            <a:r>
              <a:rPr lang="zh-CN" altLang="en-US" sz="4800" dirty="0">
                <a:solidFill>
                  <a:srgbClr val="000099"/>
                </a:solidFill>
              </a:rPr>
              <a:t>的三种平台</a:t>
            </a:r>
            <a:endParaRPr lang="zh-CN" altLang="en-US" sz="4800" dirty="0">
              <a:solidFill>
                <a:srgbClr val="000099"/>
              </a:solidFill>
            </a:endParaRPr>
          </a:p>
        </p:txBody>
      </p:sp>
      <p:sp>
        <p:nvSpPr>
          <p:cNvPr id="10245" name="文本框 10244"/>
          <p:cNvSpPr txBox="1">
            <a:spLocks noChangeArrowheads="1"/>
          </p:cNvSpPr>
          <p:nvPr/>
        </p:nvSpPr>
        <p:spPr bwMode="auto">
          <a:xfrm>
            <a:off x="335360" y="800588"/>
            <a:ext cx="11449272" cy="587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rgbClr val="9900FF"/>
              </a:buClr>
              <a:buFont typeface="Wingdings" panose="05000000000000000000" pitchFamily="2" charset="2"/>
              <a:buChar char="u"/>
            </a:pPr>
            <a:r>
              <a:rPr lang="en-US" altLang="zh-CN" sz="4000" dirty="0"/>
              <a:t> </a:t>
            </a:r>
            <a:r>
              <a:rPr lang="en-US" altLang="zh-CN" sz="4000" b="1" dirty="0" err="1">
                <a:latin typeface="Times New Roman" panose="02020603050405020304" pitchFamily="18" charset="0"/>
                <a:ea typeface="楷体_GB2312" pitchFamily="49" charset="-122"/>
              </a:rPr>
              <a:t>JDK</a:t>
            </a:r>
            <a:r>
              <a:rPr lang="zh-CN" altLang="en-US" sz="4000" b="1" dirty="0">
                <a:latin typeface="Times New Roman" panose="02020603050405020304" pitchFamily="18" charset="0"/>
                <a:ea typeface="楷体_GB2312" pitchFamily="49" charset="-122"/>
              </a:rPr>
              <a:t>（</a:t>
            </a:r>
            <a:r>
              <a:rPr lang="en-US" altLang="zh-CN" sz="4000" b="1" dirty="0">
                <a:latin typeface="Times New Roman" panose="02020603050405020304" pitchFamily="18" charset="0"/>
                <a:ea typeface="楷体_GB2312" pitchFamily="49" charset="-122"/>
              </a:rPr>
              <a:t>Java Development Toolkit</a:t>
            </a:r>
            <a:r>
              <a:rPr lang="zh-CN" altLang="en-US" sz="4000" b="1" dirty="0">
                <a:latin typeface="Times New Roman" panose="02020603050405020304" pitchFamily="18" charset="0"/>
                <a:ea typeface="楷体_GB2312" pitchFamily="49" charset="-122"/>
              </a:rPr>
              <a:t>）</a:t>
            </a:r>
            <a:endParaRPr lang="zh-CN" altLang="en-US" sz="4000" b="1" dirty="0">
              <a:latin typeface="Times New Roman" panose="02020603050405020304" pitchFamily="18" charset="0"/>
              <a:ea typeface="楷体_GB2312" pitchFamily="49" charset="-122"/>
            </a:endParaRPr>
          </a:p>
          <a:p>
            <a:pPr lvl="1"/>
            <a:r>
              <a:rPr lang="zh-CN" altLang="en-US" sz="3600" b="1" dirty="0">
                <a:latin typeface="Times New Roman" panose="02020603050405020304" pitchFamily="18" charset="0"/>
                <a:ea typeface="楷体_GB2312" pitchFamily="49" charset="-122"/>
              </a:rPr>
              <a:t>     是</a:t>
            </a:r>
            <a:r>
              <a:rPr lang="en-US" altLang="zh-CN" sz="3600" b="1" dirty="0">
                <a:latin typeface="Times New Roman" panose="02020603050405020304" pitchFamily="18" charset="0"/>
                <a:ea typeface="楷体_GB2312" pitchFamily="49" charset="-122"/>
              </a:rPr>
              <a:t>Java</a:t>
            </a:r>
            <a:r>
              <a:rPr lang="zh-CN" altLang="en-US" sz="3600" b="1" dirty="0">
                <a:latin typeface="Times New Roman" panose="02020603050405020304" pitchFamily="18" charset="0"/>
                <a:ea typeface="楷体_GB2312" pitchFamily="49" charset="-122"/>
              </a:rPr>
              <a:t>的库函数，是编译，运行</a:t>
            </a:r>
            <a:r>
              <a:rPr lang="en-US" altLang="zh-CN" sz="3600" b="1" dirty="0">
                <a:latin typeface="Times New Roman" panose="02020603050405020304" pitchFamily="18" charset="0"/>
                <a:ea typeface="楷体_GB2312" pitchFamily="49" charset="-122"/>
              </a:rPr>
              <a:t>java</a:t>
            </a:r>
            <a:r>
              <a:rPr lang="zh-CN" altLang="en-US" sz="3600" b="1" dirty="0">
                <a:latin typeface="Times New Roman" panose="02020603050405020304" pitchFamily="18" charset="0"/>
                <a:ea typeface="楷体_GB2312" pitchFamily="49" charset="-122"/>
              </a:rPr>
              <a:t>程序的工具包</a:t>
            </a:r>
            <a:endParaRPr lang="zh-CN" altLang="en-US" sz="3600" b="1" dirty="0">
              <a:latin typeface="Times New Roman" panose="02020603050405020304" pitchFamily="18" charset="0"/>
              <a:ea typeface="楷体_GB2312" pitchFamily="49" charset="-122"/>
            </a:endParaRPr>
          </a:p>
          <a:p>
            <a:pPr lvl="1">
              <a:buClr>
                <a:srgbClr val="9900FF"/>
              </a:buClr>
              <a:buFont typeface="Wingdings" panose="05000000000000000000" pitchFamily="2" charset="2"/>
              <a:buChar char="u"/>
            </a:pPr>
            <a:r>
              <a:rPr lang="zh-CN" altLang="en-US" sz="3600" dirty="0" smtClean="0"/>
              <a:t>  </a:t>
            </a:r>
            <a:r>
              <a:rPr lang="en-US" altLang="zh-CN" sz="4000" b="1" dirty="0" err="1">
                <a:latin typeface="Times New Roman" panose="02020603050405020304" pitchFamily="18" charset="0"/>
                <a:ea typeface="楷体_GB2312" pitchFamily="49" charset="-122"/>
              </a:rPr>
              <a:t>J2SE</a:t>
            </a:r>
            <a:r>
              <a:rPr lang="zh-CN" altLang="en-US" sz="4000" b="1" dirty="0">
                <a:latin typeface="Times New Roman" panose="02020603050405020304" pitchFamily="18" charset="0"/>
                <a:ea typeface="楷体_GB2312" pitchFamily="49" charset="-122"/>
              </a:rPr>
              <a:t>（</a:t>
            </a:r>
            <a:r>
              <a:rPr lang="en-US" altLang="zh-CN" sz="4000" b="1" dirty="0">
                <a:latin typeface="Times New Roman" panose="02020603050405020304" pitchFamily="18" charset="0"/>
                <a:ea typeface="楷体_GB2312" pitchFamily="49" charset="-122"/>
              </a:rPr>
              <a:t>Java 2 Standard Edition </a:t>
            </a:r>
            <a:r>
              <a:rPr lang="zh-CN" altLang="en-US" sz="4000" b="1" dirty="0">
                <a:latin typeface="Times New Roman" panose="02020603050405020304" pitchFamily="18" charset="0"/>
                <a:ea typeface="楷体_GB2312" pitchFamily="49" charset="-122"/>
              </a:rPr>
              <a:t>）</a:t>
            </a:r>
            <a:endParaRPr lang="zh-CN" altLang="en-US" sz="4000" b="1" dirty="0">
              <a:latin typeface="Times New Roman" panose="02020603050405020304" pitchFamily="18" charset="0"/>
              <a:ea typeface="楷体_GB2312" pitchFamily="49" charset="-122"/>
            </a:endParaRPr>
          </a:p>
          <a:p>
            <a:pPr lvl="1"/>
            <a:r>
              <a:rPr lang="zh-CN" altLang="en-US" sz="3600" b="1" dirty="0">
                <a:latin typeface="Times New Roman" panose="02020603050405020304" pitchFamily="18" charset="0"/>
                <a:ea typeface="楷体_GB2312" pitchFamily="49" charset="-122"/>
              </a:rPr>
              <a:t>      </a:t>
            </a:r>
            <a:r>
              <a:rPr lang="en-US" altLang="zh-CN" sz="3600" b="1" dirty="0">
                <a:latin typeface="Times New Roman" panose="02020603050405020304" pitchFamily="18" charset="0"/>
                <a:ea typeface="楷体_GB2312" pitchFamily="49" charset="-122"/>
              </a:rPr>
              <a:t>Java</a:t>
            </a:r>
            <a:r>
              <a:rPr lang="zh-CN" altLang="en-US" sz="3600" b="1" dirty="0">
                <a:latin typeface="Times New Roman" panose="02020603050405020304" pitchFamily="18" charset="0"/>
                <a:ea typeface="楷体_GB2312" pitchFamily="49" charset="-122"/>
              </a:rPr>
              <a:t>的标准版，用于开发</a:t>
            </a:r>
            <a:r>
              <a:rPr lang="en-US" altLang="zh-CN" sz="3600" b="1" dirty="0">
                <a:latin typeface="Times New Roman" panose="02020603050405020304" pitchFamily="18" charset="0"/>
                <a:ea typeface="楷体_GB2312" pitchFamily="49" charset="-122"/>
              </a:rPr>
              <a:t>java</a:t>
            </a:r>
            <a:r>
              <a:rPr lang="zh-CN" altLang="en-US" sz="3600" b="1" dirty="0">
                <a:latin typeface="Times New Roman" panose="02020603050405020304" pitchFamily="18" charset="0"/>
                <a:ea typeface="楷体_GB2312" pitchFamily="49" charset="-122"/>
              </a:rPr>
              <a:t>桌面应用程序和低端</a:t>
            </a:r>
            <a:endParaRPr lang="zh-CN" altLang="en-US" sz="3600" b="1" dirty="0">
              <a:latin typeface="Times New Roman" panose="02020603050405020304" pitchFamily="18" charset="0"/>
              <a:ea typeface="楷体_GB2312" pitchFamily="49" charset="-122"/>
            </a:endParaRPr>
          </a:p>
          <a:p>
            <a:pPr lvl="1"/>
            <a:r>
              <a:rPr lang="zh-CN" altLang="en-US" sz="3600" b="1" dirty="0">
                <a:latin typeface="Times New Roman" panose="02020603050405020304" pitchFamily="18" charset="0"/>
                <a:ea typeface="楷体_GB2312" pitchFamily="49" charset="-122"/>
              </a:rPr>
              <a:t>     的服务器应用程序，也可开发</a:t>
            </a:r>
            <a:r>
              <a:rPr lang="en-US" altLang="zh-CN" sz="3600" b="1" dirty="0">
                <a:latin typeface="Times New Roman" panose="02020603050405020304" pitchFamily="18" charset="0"/>
                <a:ea typeface="楷体_GB2312" pitchFamily="49" charset="-122"/>
              </a:rPr>
              <a:t>Java Applet</a:t>
            </a:r>
            <a:r>
              <a:rPr lang="zh-CN" altLang="en-US" sz="3600" b="1" dirty="0">
                <a:latin typeface="Times New Roman" panose="02020603050405020304" pitchFamily="18" charset="0"/>
                <a:ea typeface="楷体_GB2312" pitchFamily="49" charset="-122"/>
              </a:rPr>
              <a:t>程序</a:t>
            </a:r>
            <a:endParaRPr lang="zh-CN" altLang="en-US" sz="3600" b="1" dirty="0">
              <a:latin typeface="Times New Roman" panose="02020603050405020304" pitchFamily="18" charset="0"/>
              <a:ea typeface="楷体_GB2312" pitchFamily="49" charset="-122"/>
            </a:endParaRPr>
          </a:p>
          <a:p>
            <a:pPr lvl="1">
              <a:buClr>
                <a:srgbClr val="9900FF"/>
              </a:buClr>
              <a:buFont typeface="Wingdings" panose="05000000000000000000" pitchFamily="2" charset="2"/>
              <a:buChar char="u"/>
            </a:pPr>
            <a:r>
              <a:rPr lang="zh-CN" altLang="en-US" sz="3600" b="1" dirty="0" smtClean="0">
                <a:latin typeface="Times New Roman" panose="02020603050405020304" pitchFamily="18" charset="0"/>
                <a:ea typeface="楷体_GB2312" pitchFamily="49" charset="-122"/>
              </a:rPr>
              <a:t>  </a:t>
            </a:r>
            <a:r>
              <a:rPr lang="en-US" altLang="zh-CN" sz="4000" b="1" dirty="0" err="1">
                <a:latin typeface="Times New Roman" panose="02020603050405020304" pitchFamily="18" charset="0"/>
                <a:ea typeface="楷体_GB2312" pitchFamily="49" charset="-122"/>
              </a:rPr>
              <a:t>J2ME</a:t>
            </a:r>
            <a:r>
              <a:rPr lang="zh-CN" altLang="en-US" sz="4000" b="1" dirty="0">
                <a:latin typeface="Times New Roman" panose="02020603050405020304" pitchFamily="18" charset="0"/>
                <a:ea typeface="楷体_GB2312" pitchFamily="49" charset="-122"/>
              </a:rPr>
              <a:t>（</a:t>
            </a:r>
            <a:r>
              <a:rPr lang="en-US" altLang="zh-CN" sz="4000" b="1" dirty="0">
                <a:latin typeface="Times New Roman" panose="02020603050405020304" pitchFamily="18" charset="0"/>
                <a:ea typeface="楷体_GB2312" pitchFamily="49" charset="-122"/>
              </a:rPr>
              <a:t>Java 2 Micro Edition </a:t>
            </a:r>
            <a:r>
              <a:rPr lang="zh-CN" altLang="en-US" sz="4000" b="1" dirty="0">
                <a:latin typeface="Times New Roman" panose="02020603050405020304" pitchFamily="18" charset="0"/>
                <a:ea typeface="楷体_GB2312" pitchFamily="49" charset="-122"/>
              </a:rPr>
              <a:t>）</a:t>
            </a:r>
            <a:endParaRPr lang="zh-CN" altLang="en-US" sz="4000" b="1" dirty="0">
              <a:latin typeface="Times New Roman" panose="02020603050405020304" pitchFamily="18" charset="0"/>
              <a:ea typeface="楷体_GB2312" pitchFamily="49" charset="-122"/>
            </a:endParaRPr>
          </a:p>
          <a:p>
            <a:pPr lvl="1"/>
            <a:r>
              <a:rPr lang="zh-CN" altLang="en-US" sz="3600" b="1" dirty="0">
                <a:latin typeface="Times New Roman" panose="02020603050405020304" pitchFamily="18" charset="0"/>
                <a:ea typeface="楷体_GB2312" pitchFamily="49" charset="-122"/>
              </a:rPr>
              <a:t>      </a:t>
            </a:r>
            <a:r>
              <a:rPr lang="en-US" altLang="zh-CN" sz="3600" b="1" dirty="0">
                <a:latin typeface="Times New Roman" panose="02020603050405020304" pitchFamily="18" charset="0"/>
                <a:ea typeface="楷体_GB2312" pitchFamily="49" charset="-122"/>
              </a:rPr>
              <a:t>Java</a:t>
            </a:r>
            <a:r>
              <a:rPr lang="zh-CN" altLang="en-US" sz="3600" b="1" dirty="0">
                <a:latin typeface="Times New Roman" panose="02020603050405020304" pitchFamily="18" charset="0"/>
                <a:ea typeface="楷体_GB2312" pitchFamily="49" charset="-122"/>
              </a:rPr>
              <a:t>的微型版，常用于开发掌上电脑、手机等移</a:t>
            </a:r>
            <a:endParaRPr lang="zh-CN" altLang="en-US" sz="3600" b="1" dirty="0">
              <a:latin typeface="Times New Roman" panose="02020603050405020304" pitchFamily="18" charset="0"/>
              <a:ea typeface="楷体_GB2312" pitchFamily="49" charset="-122"/>
            </a:endParaRPr>
          </a:p>
          <a:p>
            <a:pPr lvl="1"/>
            <a:r>
              <a:rPr lang="zh-CN" altLang="en-US" sz="3600" b="1" dirty="0">
                <a:latin typeface="Times New Roman" panose="02020603050405020304" pitchFamily="18" charset="0"/>
                <a:ea typeface="楷体_GB2312" pitchFamily="49" charset="-122"/>
              </a:rPr>
              <a:t>      动通信设备上的应用程序</a:t>
            </a:r>
            <a:endParaRPr lang="zh-CN" altLang="en-US" sz="3600" b="1" dirty="0">
              <a:latin typeface="Times New Roman" panose="02020603050405020304" pitchFamily="18" charset="0"/>
              <a:ea typeface="楷体_GB2312" pitchFamily="49" charset="-122"/>
            </a:endParaRPr>
          </a:p>
          <a:p>
            <a:pPr lvl="1">
              <a:buClr>
                <a:srgbClr val="9900FF"/>
              </a:buClr>
              <a:buFont typeface="Wingdings" panose="05000000000000000000" pitchFamily="2" charset="2"/>
              <a:buChar char="u"/>
            </a:pPr>
            <a:r>
              <a:rPr lang="zh-CN" altLang="en-US" sz="3600" b="1" dirty="0" smtClean="0">
                <a:latin typeface="Times New Roman" panose="02020603050405020304" pitchFamily="18" charset="0"/>
                <a:ea typeface="楷体_GB2312" pitchFamily="49" charset="-122"/>
              </a:rPr>
              <a:t>  </a:t>
            </a:r>
            <a:r>
              <a:rPr lang="en-US" altLang="zh-CN" sz="4000" b="1" dirty="0" err="1">
                <a:latin typeface="Times New Roman" panose="02020603050405020304" pitchFamily="18" charset="0"/>
                <a:ea typeface="楷体_GB2312" pitchFamily="49" charset="-122"/>
              </a:rPr>
              <a:t>J2EE</a:t>
            </a:r>
            <a:r>
              <a:rPr lang="zh-CN" altLang="en-US" sz="4000" b="1" dirty="0">
                <a:latin typeface="Times New Roman" panose="02020603050405020304" pitchFamily="18" charset="0"/>
                <a:ea typeface="楷体_GB2312" pitchFamily="49" charset="-122"/>
              </a:rPr>
              <a:t>（</a:t>
            </a:r>
            <a:r>
              <a:rPr lang="en-US" altLang="zh-CN" sz="4000" b="1" dirty="0">
                <a:latin typeface="Times New Roman" panose="02020603050405020304" pitchFamily="18" charset="0"/>
                <a:ea typeface="楷体_GB2312" pitchFamily="49" charset="-122"/>
              </a:rPr>
              <a:t>Java 2 Enterprise Edition </a:t>
            </a:r>
            <a:r>
              <a:rPr lang="zh-CN" altLang="en-US" sz="4000" b="1" dirty="0">
                <a:latin typeface="Times New Roman" panose="02020603050405020304" pitchFamily="18" charset="0"/>
                <a:ea typeface="楷体_GB2312" pitchFamily="49" charset="-122"/>
              </a:rPr>
              <a:t>）</a:t>
            </a:r>
            <a:endParaRPr lang="zh-CN" altLang="en-US" sz="4000" b="1" dirty="0">
              <a:latin typeface="Times New Roman" panose="02020603050405020304" pitchFamily="18" charset="0"/>
              <a:ea typeface="楷体_GB2312" pitchFamily="49" charset="-122"/>
            </a:endParaRPr>
          </a:p>
          <a:p>
            <a:pPr lvl="1"/>
            <a:r>
              <a:rPr lang="zh-CN" altLang="en-US" sz="3600" b="1" dirty="0">
                <a:latin typeface="Times New Roman" panose="02020603050405020304" pitchFamily="18" charset="0"/>
                <a:ea typeface="楷体_GB2312" pitchFamily="49" charset="-122"/>
              </a:rPr>
              <a:t>      </a:t>
            </a:r>
            <a:r>
              <a:rPr lang="en-US" altLang="zh-CN" sz="3600" b="1" dirty="0">
                <a:latin typeface="Times New Roman" panose="02020603050405020304" pitchFamily="18" charset="0"/>
                <a:ea typeface="楷体_GB2312" pitchFamily="49" charset="-122"/>
              </a:rPr>
              <a:t>Java</a:t>
            </a:r>
            <a:r>
              <a:rPr lang="zh-CN" altLang="en-US" sz="3600" b="1" dirty="0">
                <a:latin typeface="Times New Roman" panose="02020603050405020304" pitchFamily="18" charset="0"/>
                <a:ea typeface="楷体_GB2312" pitchFamily="49" charset="-122"/>
              </a:rPr>
              <a:t>的企业版，可构建企业级的服务应用</a:t>
            </a:r>
            <a:endParaRPr lang="zh-CN" altLang="en-US" sz="3600" b="1" dirty="0">
              <a:latin typeface="Times New Roman" panose="02020603050405020304" pitchFamily="18" charset="0"/>
              <a:ea typeface="楷体_GB2312" pitchFamily="49" charset="-122"/>
            </a:endParaRPr>
          </a:p>
        </p:txBody>
      </p:sp>
      <p:sp>
        <p:nvSpPr>
          <p:cNvPr id="2" name="灯片编号占位符 1"/>
          <p:cNvSpPr>
            <a:spLocks noGrp="1"/>
          </p:cNvSpPr>
          <p:nvPr>
            <p:ph type="sldNum" sz="quarter" idx="12"/>
          </p:nvPr>
        </p:nvSpPr>
        <p:spPr/>
        <p:txBody>
          <a:bodyPr/>
          <a:lstStyle/>
          <a:p>
            <a:pPr>
              <a:defRPr/>
            </a:pPr>
            <a:fld id="{8DD57248-A56D-443E-9C56-400B96625A29}"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0245">
                                            <p:txEl>
                                              <p:pRg st="2" end="2"/>
                                            </p:txEl>
                                          </p:spTgt>
                                        </p:tgtEl>
                                        <p:attrNameLst>
                                          <p:attrName>style.visibility</p:attrName>
                                        </p:attrNameLst>
                                      </p:cBhvr>
                                      <p:to>
                                        <p:strVal val="visible"/>
                                      </p:to>
                                    </p:set>
                                    <p:anim calcmode="lin" valueType="num">
                                      <p:cBhvr>
                                        <p:cTn id="7" dur="1000" fill="hold"/>
                                        <p:tgtEl>
                                          <p:spTgt spid="10245">
                                            <p:txEl>
                                              <p:pRg st="2" end="2"/>
                                            </p:txEl>
                                          </p:spTgt>
                                        </p:tgtEl>
                                        <p:attrNameLst>
                                          <p:attrName>ppt_x</p:attrName>
                                        </p:attrNameLst>
                                      </p:cBhvr>
                                      <p:tavLst>
                                        <p:tav tm="0">
                                          <p:val>
                                            <p:strVal val="#ppt_x-.2"/>
                                          </p:val>
                                        </p:tav>
                                        <p:tav tm="100000">
                                          <p:val>
                                            <p:strVal val="#ppt_x"/>
                                          </p:val>
                                        </p:tav>
                                      </p:tavLst>
                                    </p:anim>
                                    <p:anim calcmode="lin" valueType="num">
                                      <p:cBhvr>
                                        <p:cTn id="8" dur="1000" fill="hold"/>
                                        <p:tgtEl>
                                          <p:spTgt spid="1024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45">
                                            <p:txEl>
                                              <p:pRg st="2" end="2"/>
                                            </p:txEl>
                                          </p:spTgt>
                                        </p:tgtEl>
                                      </p:cBhvr>
                                    </p:animEffect>
                                  </p:childTnLst>
                                </p:cTn>
                              </p:par>
                              <p:par>
                                <p:cTn id="10" presetID="29" presetClass="entr" presetSubtype="0" fill="hold" nodeType="withEffect">
                                  <p:stCondLst>
                                    <p:cond delay="0"/>
                                  </p:stCondLst>
                                  <p:childTnLst>
                                    <p:set>
                                      <p:cBhvr>
                                        <p:cTn id="11" dur="1" fill="hold">
                                          <p:stCondLst>
                                            <p:cond delay="0"/>
                                          </p:stCondLst>
                                        </p:cTn>
                                        <p:tgtEl>
                                          <p:spTgt spid="10245">
                                            <p:txEl>
                                              <p:pRg st="3" end="3"/>
                                            </p:txEl>
                                          </p:spTgt>
                                        </p:tgtEl>
                                        <p:attrNameLst>
                                          <p:attrName>style.visibility</p:attrName>
                                        </p:attrNameLst>
                                      </p:cBhvr>
                                      <p:to>
                                        <p:strVal val="visible"/>
                                      </p:to>
                                    </p:set>
                                    <p:anim calcmode="lin" valueType="num">
                                      <p:cBhvr>
                                        <p:cTn id="12" dur="1000" fill="hold"/>
                                        <p:tgtEl>
                                          <p:spTgt spid="10245">
                                            <p:txEl>
                                              <p:pRg st="3" end="3"/>
                                            </p:txEl>
                                          </p:spTgt>
                                        </p:tgtEl>
                                        <p:attrNameLst>
                                          <p:attrName>ppt_x</p:attrName>
                                        </p:attrNameLst>
                                      </p:cBhvr>
                                      <p:tavLst>
                                        <p:tav tm="0">
                                          <p:val>
                                            <p:strVal val="#ppt_x-.2"/>
                                          </p:val>
                                        </p:tav>
                                        <p:tav tm="100000">
                                          <p:val>
                                            <p:strVal val="#ppt_x"/>
                                          </p:val>
                                        </p:tav>
                                      </p:tavLst>
                                    </p:anim>
                                    <p:anim calcmode="lin" valueType="num">
                                      <p:cBhvr>
                                        <p:cTn id="13" dur="1000" fill="hold"/>
                                        <p:tgtEl>
                                          <p:spTgt spid="10245">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45">
                                            <p:txEl>
                                              <p:pRg st="3" end="3"/>
                                            </p:txEl>
                                          </p:spTgt>
                                        </p:tgtEl>
                                      </p:cBhvr>
                                    </p:animEffect>
                                  </p:childTnLst>
                                </p:cTn>
                              </p:par>
                              <p:par>
                                <p:cTn id="15" presetID="29" presetClass="entr" presetSubtype="0" fill="hold" nodeType="withEffect">
                                  <p:stCondLst>
                                    <p:cond delay="0"/>
                                  </p:stCondLst>
                                  <p:childTnLst>
                                    <p:set>
                                      <p:cBhvr>
                                        <p:cTn id="16" dur="1" fill="hold">
                                          <p:stCondLst>
                                            <p:cond delay="0"/>
                                          </p:stCondLst>
                                        </p:cTn>
                                        <p:tgtEl>
                                          <p:spTgt spid="10245">
                                            <p:txEl>
                                              <p:pRg st="4" end="4"/>
                                            </p:txEl>
                                          </p:spTgt>
                                        </p:tgtEl>
                                        <p:attrNameLst>
                                          <p:attrName>style.visibility</p:attrName>
                                        </p:attrNameLst>
                                      </p:cBhvr>
                                      <p:to>
                                        <p:strVal val="visible"/>
                                      </p:to>
                                    </p:set>
                                    <p:anim calcmode="lin" valueType="num">
                                      <p:cBhvr>
                                        <p:cTn id="17" dur="1000" fill="hold"/>
                                        <p:tgtEl>
                                          <p:spTgt spid="10245">
                                            <p:txEl>
                                              <p:pRg st="4" end="4"/>
                                            </p:txEl>
                                          </p:spTgt>
                                        </p:tgtEl>
                                        <p:attrNameLst>
                                          <p:attrName>ppt_x</p:attrName>
                                        </p:attrNameLst>
                                      </p:cBhvr>
                                      <p:tavLst>
                                        <p:tav tm="0">
                                          <p:val>
                                            <p:strVal val="#ppt_x-.2"/>
                                          </p:val>
                                        </p:tav>
                                        <p:tav tm="100000">
                                          <p:val>
                                            <p:strVal val="#ppt_x"/>
                                          </p:val>
                                        </p:tav>
                                      </p:tavLst>
                                    </p:anim>
                                    <p:anim calcmode="lin" valueType="num">
                                      <p:cBhvr>
                                        <p:cTn id="18" dur="1000" fill="hold"/>
                                        <p:tgtEl>
                                          <p:spTgt spid="10245">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024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10245">
                                            <p:txEl>
                                              <p:pRg st="5" end="5"/>
                                            </p:txEl>
                                          </p:spTgt>
                                        </p:tgtEl>
                                        <p:attrNameLst>
                                          <p:attrName>style.visibility</p:attrName>
                                        </p:attrNameLst>
                                      </p:cBhvr>
                                      <p:to>
                                        <p:strVal val="visible"/>
                                      </p:to>
                                    </p:set>
                                    <p:anim calcmode="lin" valueType="num">
                                      <p:cBhvr>
                                        <p:cTn id="24" dur="1000" fill="hold"/>
                                        <p:tgtEl>
                                          <p:spTgt spid="10245">
                                            <p:txEl>
                                              <p:pRg st="5" end="5"/>
                                            </p:txEl>
                                          </p:spTgt>
                                        </p:tgtEl>
                                        <p:attrNameLst>
                                          <p:attrName>ppt_x</p:attrName>
                                        </p:attrNameLst>
                                      </p:cBhvr>
                                      <p:tavLst>
                                        <p:tav tm="0">
                                          <p:val>
                                            <p:strVal val="#ppt_x-.2"/>
                                          </p:val>
                                        </p:tav>
                                        <p:tav tm="100000">
                                          <p:val>
                                            <p:strVal val="#ppt_x"/>
                                          </p:val>
                                        </p:tav>
                                      </p:tavLst>
                                    </p:anim>
                                    <p:anim calcmode="lin" valueType="num">
                                      <p:cBhvr>
                                        <p:cTn id="25" dur="1000" fill="hold"/>
                                        <p:tgtEl>
                                          <p:spTgt spid="10245">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10245">
                                            <p:txEl>
                                              <p:pRg st="5" end="5"/>
                                            </p:txEl>
                                          </p:spTgt>
                                        </p:tgtEl>
                                      </p:cBhvr>
                                    </p:animEffect>
                                  </p:childTnLst>
                                </p:cTn>
                              </p:par>
                              <p:par>
                                <p:cTn id="27" presetID="29" presetClass="entr" presetSubtype="0" fill="hold" nodeType="withEffect">
                                  <p:stCondLst>
                                    <p:cond delay="0"/>
                                  </p:stCondLst>
                                  <p:childTnLst>
                                    <p:set>
                                      <p:cBhvr>
                                        <p:cTn id="28" dur="1" fill="hold">
                                          <p:stCondLst>
                                            <p:cond delay="0"/>
                                          </p:stCondLst>
                                        </p:cTn>
                                        <p:tgtEl>
                                          <p:spTgt spid="10245">
                                            <p:txEl>
                                              <p:pRg st="6" end="6"/>
                                            </p:txEl>
                                          </p:spTgt>
                                        </p:tgtEl>
                                        <p:attrNameLst>
                                          <p:attrName>style.visibility</p:attrName>
                                        </p:attrNameLst>
                                      </p:cBhvr>
                                      <p:to>
                                        <p:strVal val="visible"/>
                                      </p:to>
                                    </p:set>
                                    <p:anim calcmode="lin" valueType="num">
                                      <p:cBhvr>
                                        <p:cTn id="29" dur="1000" fill="hold"/>
                                        <p:tgtEl>
                                          <p:spTgt spid="10245">
                                            <p:txEl>
                                              <p:pRg st="6" end="6"/>
                                            </p:txEl>
                                          </p:spTgt>
                                        </p:tgtEl>
                                        <p:attrNameLst>
                                          <p:attrName>ppt_x</p:attrName>
                                        </p:attrNameLst>
                                      </p:cBhvr>
                                      <p:tavLst>
                                        <p:tav tm="0">
                                          <p:val>
                                            <p:strVal val="#ppt_x-.2"/>
                                          </p:val>
                                        </p:tav>
                                        <p:tav tm="100000">
                                          <p:val>
                                            <p:strVal val="#ppt_x"/>
                                          </p:val>
                                        </p:tav>
                                      </p:tavLst>
                                    </p:anim>
                                    <p:anim calcmode="lin" valueType="num">
                                      <p:cBhvr>
                                        <p:cTn id="30" dur="1000" fill="hold"/>
                                        <p:tgtEl>
                                          <p:spTgt spid="10245">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31" dur="1000"/>
                                        <p:tgtEl>
                                          <p:spTgt spid="10245">
                                            <p:txEl>
                                              <p:pRg st="6" end="6"/>
                                            </p:txEl>
                                          </p:spTgt>
                                        </p:tgtEl>
                                      </p:cBhvr>
                                    </p:animEffect>
                                  </p:childTnLst>
                                </p:cTn>
                              </p:par>
                              <p:par>
                                <p:cTn id="32" presetID="29" presetClass="entr" presetSubtype="0" fill="hold" nodeType="withEffect">
                                  <p:stCondLst>
                                    <p:cond delay="0"/>
                                  </p:stCondLst>
                                  <p:childTnLst>
                                    <p:set>
                                      <p:cBhvr>
                                        <p:cTn id="33" dur="1" fill="hold">
                                          <p:stCondLst>
                                            <p:cond delay="0"/>
                                          </p:stCondLst>
                                        </p:cTn>
                                        <p:tgtEl>
                                          <p:spTgt spid="10245">
                                            <p:txEl>
                                              <p:pRg st="7" end="7"/>
                                            </p:txEl>
                                          </p:spTgt>
                                        </p:tgtEl>
                                        <p:attrNameLst>
                                          <p:attrName>style.visibility</p:attrName>
                                        </p:attrNameLst>
                                      </p:cBhvr>
                                      <p:to>
                                        <p:strVal val="visible"/>
                                      </p:to>
                                    </p:set>
                                    <p:anim calcmode="lin" valueType="num">
                                      <p:cBhvr>
                                        <p:cTn id="34" dur="1000" fill="hold"/>
                                        <p:tgtEl>
                                          <p:spTgt spid="10245">
                                            <p:txEl>
                                              <p:pRg st="7" end="7"/>
                                            </p:txEl>
                                          </p:spTgt>
                                        </p:tgtEl>
                                        <p:attrNameLst>
                                          <p:attrName>ppt_x</p:attrName>
                                        </p:attrNameLst>
                                      </p:cBhvr>
                                      <p:tavLst>
                                        <p:tav tm="0">
                                          <p:val>
                                            <p:strVal val="#ppt_x-.2"/>
                                          </p:val>
                                        </p:tav>
                                        <p:tav tm="100000">
                                          <p:val>
                                            <p:strVal val="#ppt_x"/>
                                          </p:val>
                                        </p:tav>
                                      </p:tavLst>
                                    </p:anim>
                                    <p:anim calcmode="lin" valueType="num">
                                      <p:cBhvr>
                                        <p:cTn id="35" dur="1000" fill="hold"/>
                                        <p:tgtEl>
                                          <p:spTgt spid="10245">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36" dur="1000"/>
                                        <p:tgtEl>
                                          <p:spTgt spid="1024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9" presetClass="entr" presetSubtype="0" fill="hold" nodeType="clickEffect">
                                  <p:stCondLst>
                                    <p:cond delay="0"/>
                                  </p:stCondLst>
                                  <p:childTnLst>
                                    <p:set>
                                      <p:cBhvr>
                                        <p:cTn id="40" dur="1" fill="hold">
                                          <p:stCondLst>
                                            <p:cond delay="0"/>
                                          </p:stCondLst>
                                        </p:cTn>
                                        <p:tgtEl>
                                          <p:spTgt spid="10245">
                                            <p:txEl>
                                              <p:pRg st="8" end="8"/>
                                            </p:txEl>
                                          </p:spTgt>
                                        </p:tgtEl>
                                        <p:attrNameLst>
                                          <p:attrName>style.visibility</p:attrName>
                                        </p:attrNameLst>
                                      </p:cBhvr>
                                      <p:to>
                                        <p:strVal val="visible"/>
                                      </p:to>
                                    </p:set>
                                    <p:anim calcmode="lin" valueType="num">
                                      <p:cBhvr>
                                        <p:cTn id="41" dur="1000" fill="hold"/>
                                        <p:tgtEl>
                                          <p:spTgt spid="10245">
                                            <p:txEl>
                                              <p:pRg st="8" end="8"/>
                                            </p:txEl>
                                          </p:spTgt>
                                        </p:tgtEl>
                                        <p:attrNameLst>
                                          <p:attrName>ppt_x</p:attrName>
                                        </p:attrNameLst>
                                      </p:cBhvr>
                                      <p:tavLst>
                                        <p:tav tm="0">
                                          <p:val>
                                            <p:strVal val="#ppt_x-.2"/>
                                          </p:val>
                                        </p:tav>
                                        <p:tav tm="100000">
                                          <p:val>
                                            <p:strVal val="#ppt_x"/>
                                          </p:val>
                                        </p:tav>
                                      </p:tavLst>
                                    </p:anim>
                                    <p:anim calcmode="lin" valueType="num">
                                      <p:cBhvr>
                                        <p:cTn id="42" dur="1000" fill="hold"/>
                                        <p:tgtEl>
                                          <p:spTgt spid="10245">
                                            <p:txEl>
                                              <p:pRg st="8" end="8"/>
                                            </p:txEl>
                                          </p:spTgt>
                                        </p:tgtEl>
                                        <p:attrNameLst>
                                          <p:attrName>ppt_y</p:attrName>
                                        </p:attrNameLst>
                                      </p:cBhvr>
                                      <p:tavLst>
                                        <p:tav tm="0">
                                          <p:val>
                                            <p:strVal val="#ppt_y"/>
                                          </p:val>
                                        </p:tav>
                                        <p:tav tm="100000">
                                          <p:val>
                                            <p:strVal val="#ppt_y"/>
                                          </p:val>
                                        </p:tav>
                                      </p:tavLst>
                                    </p:anim>
                                    <p:animEffect transition="in" filter="wipe(right)" prLst="gradientSize: 0.1">
                                      <p:cBhvr>
                                        <p:cTn id="43" dur="1000"/>
                                        <p:tgtEl>
                                          <p:spTgt spid="10245">
                                            <p:txEl>
                                              <p:pRg st="8" end="8"/>
                                            </p:txEl>
                                          </p:spTgt>
                                        </p:tgtEl>
                                      </p:cBhvr>
                                    </p:animEffect>
                                  </p:childTnLst>
                                </p:cTn>
                              </p:par>
                              <p:par>
                                <p:cTn id="44" presetID="29" presetClass="entr" presetSubtype="0" fill="hold" nodeType="withEffect">
                                  <p:stCondLst>
                                    <p:cond delay="0"/>
                                  </p:stCondLst>
                                  <p:childTnLst>
                                    <p:set>
                                      <p:cBhvr>
                                        <p:cTn id="45" dur="1" fill="hold">
                                          <p:stCondLst>
                                            <p:cond delay="0"/>
                                          </p:stCondLst>
                                        </p:cTn>
                                        <p:tgtEl>
                                          <p:spTgt spid="10245">
                                            <p:txEl>
                                              <p:pRg st="9" end="9"/>
                                            </p:txEl>
                                          </p:spTgt>
                                        </p:tgtEl>
                                        <p:attrNameLst>
                                          <p:attrName>style.visibility</p:attrName>
                                        </p:attrNameLst>
                                      </p:cBhvr>
                                      <p:to>
                                        <p:strVal val="visible"/>
                                      </p:to>
                                    </p:set>
                                    <p:anim calcmode="lin" valueType="num">
                                      <p:cBhvr>
                                        <p:cTn id="46" dur="1000" fill="hold"/>
                                        <p:tgtEl>
                                          <p:spTgt spid="10245">
                                            <p:txEl>
                                              <p:pRg st="9" end="9"/>
                                            </p:txEl>
                                          </p:spTgt>
                                        </p:tgtEl>
                                        <p:attrNameLst>
                                          <p:attrName>ppt_x</p:attrName>
                                        </p:attrNameLst>
                                      </p:cBhvr>
                                      <p:tavLst>
                                        <p:tav tm="0">
                                          <p:val>
                                            <p:strVal val="#ppt_x-.2"/>
                                          </p:val>
                                        </p:tav>
                                        <p:tav tm="100000">
                                          <p:val>
                                            <p:strVal val="#ppt_x"/>
                                          </p:val>
                                        </p:tav>
                                      </p:tavLst>
                                    </p:anim>
                                    <p:anim calcmode="lin" valueType="num">
                                      <p:cBhvr>
                                        <p:cTn id="47" dur="1000" fill="hold"/>
                                        <p:tgtEl>
                                          <p:spTgt spid="10245">
                                            <p:txEl>
                                              <p:pRg st="9" end="9"/>
                                            </p:txEl>
                                          </p:spTgt>
                                        </p:tgtEl>
                                        <p:attrNameLst>
                                          <p:attrName>ppt_y</p:attrName>
                                        </p:attrNameLst>
                                      </p:cBhvr>
                                      <p:tavLst>
                                        <p:tav tm="0">
                                          <p:val>
                                            <p:strVal val="#ppt_y"/>
                                          </p:val>
                                        </p:tav>
                                        <p:tav tm="100000">
                                          <p:val>
                                            <p:strVal val="#ppt_y"/>
                                          </p:val>
                                        </p:tav>
                                      </p:tavLst>
                                    </p:anim>
                                    <p:animEffect transition="in" filter="wipe(right)" prLst="gradientSize: 0.1">
                                      <p:cBhvr>
                                        <p:cTn id="48" dur="1000"/>
                                        <p:tgtEl>
                                          <p:spTgt spid="1024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1267" descr="010713_05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788" y="476250"/>
            <a:ext cx="9545637" cy="604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A0898532-8B87-4F74-96F7-B087071824D0}" type="slidenum">
              <a:rPr lang="en-US" altLang="zh-CN" smtClean="0"/>
            </a:fld>
            <a:endParaRPr lang="en-US" altLang="zh-C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标题 12289"/>
          <p:cNvSpPr>
            <a:spLocks noGrp="1" noRot="1" noChangeArrowheads="1"/>
          </p:cNvSpPr>
          <p:nvPr>
            <p:ph type="title"/>
          </p:nvPr>
        </p:nvSpPr>
        <p:spPr>
          <a:xfrm>
            <a:off x="47328" y="44624"/>
            <a:ext cx="4896544" cy="720824"/>
          </a:xfrm>
        </p:spPr>
        <p:txBody>
          <a:bodyPr/>
          <a:lstStyle/>
          <a:p>
            <a:pPr>
              <a:defRPr/>
            </a:pPr>
            <a:r>
              <a:rPr lang="en-US" altLang="zh-CN" sz="4800" dirty="0">
                <a:solidFill>
                  <a:srgbClr val="000099"/>
                </a:solidFill>
              </a:rPr>
              <a:t>Java API </a:t>
            </a:r>
            <a:r>
              <a:rPr lang="zh-CN" altLang="en-US" sz="4800" dirty="0">
                <a:solidFill>
                  <a:srgbClr val="000099"/>
                </a:solidFill>
              </a:rPr>
              <a:t>简介</a:t>
            </a:r>
            <a:endParaRPr lang="zh-CN" altLang="en-US" sz="4800" dirty="0">
              <a:solidFill>
                <a:srgbClr val="000099"/>
              </a:solidFill>
            </a:endParaRPr>
          </a:p>
        </p:txBody>
      </p:sp>
      <p:sp>
        <p:nvSpPr>
          <p:cNvPr id="12292" name="文本框 12291"/>
          <p:cNvSpPr txBox="1">
            <a:spLocks noChangeArrowheads="1"/>
          </p:cNvSpPr>
          <p:nvPr/>
        </p:nvSpPr>
        <p:spPr bwMode="auto">
          <a:xfrm>
            <a:off x="407368" y="1124744"/>
            <a:ext cx="11377264"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rgbClr val="9900FF"/>
              </a:buClr>
              <a:buFont typeface="Wingdings" panose="05000000000000000000" pitchFamily="2" charset="2"/>
              <a:buChar char="l"/>
            </a:pPr>
            <a:r>
              <a:rPr lang="en-US" altLang="zh-CN" sz="2800" b="1" i="1" dirty="0">
                <a:latin typeface="Times New Roman" panose="02020603050405020304" pitchFamily="18" charset="0"/>
              </a:rPr>
              <a:t>  </a:t>
            </a:r>
            <a:r>
              <a:rPr lang="en-US" altLang="zh-CN" sz="4000" b="1" i="1" dirty="0" err="1">
                <a:latin typeface="Times New Roman" panose="02020603050405020304" pitchFamily="18" charset="0"/>
              </a:rPr>
              <a:t>java.io</a:t>
            </a:r>
            <a:endParaRPr lang="en-US" altLang="zh-CN" sz="4000" b="1" i="1" dirty="0">
              <a:latin typeface="Times New Roman" panose="02020603050405020304" pitchFamily="18" charset="0"/>
            </a:endParaRPr>
          </a:p>
          <a:p>
            <a:pPr>
              <a:buClr>
                <a:srgbClr val="9900FF"/>
              </a:buClr>
              <a:buFont typeface="Wingdings" panose="05000000000000000000" pitchFamily="2" charset="2"/>
              <a:buNone/>
            </a:pPr>
            <a:r>
              <a:rPr lang="en-US" altLang="zh-CN" sz="4000" b="1" i="1" dirty="0">
                <a:latin typeface="Times New Roman" panose="02020603050405020304" pitchFamily="18" charset="0"/>
              </a:rPr>
              <a:t>    </a:t>
            </a:r>
            <a:r>
              <a:rPr lang="zh-CN" altLang="en-US" sz="4000" b="1" dirty="0">
                <a:latin typeface="Times New Roman" panose="02020603050405020304" pitchFamily="18" charset="0"/>
                <a:ea typeface="楷体_GB2312" pitchFamily="49" charset="-122"/>
              </a:rPr>
              <a:t>提供通过数据流、序列化和文件系统的输入输出 </a:t>
            </a:r>
            <a:endParaRPr lang="zh-CN" altLang="en-US" sz="4000" b="1" dirty="0">
              <a:latin typeface="Times New Roman" panose="02020603050405020304" pitchFamily="18" charset="0"/>
              <a:ea typeface="楷体_GB2312" pitchFamily="49" charset="-122"/>
            </a:endParaRPr>
          </a:p>
          <a:p>
            <a:pPr>
              <a:buClr>
                <a:srgbClr val="9900FF"/>
              </a:buClr>
              <a:buFont typeface="Wingdings" panose="05000000000000000000" pitchFamily="2" charset="2"/>
              <a:buChar char="l"/>
            </a:pPr>
            <a:r>
              <a:rPr lang="zh-CN" altLang="en-US" sz="4000" b="1" i="1" dirty="0">
                <a:latin typeface="Times New Roman" panose="02020603050405020304" pitchFamily="18" charset="0"/>
                <a:ea typeface="楷体_GB2312" pitchFamily="49" charset="-122"/>
              </a:rPr>
              <a:t> </a:t>
            </a:r>
            <a:r>
              <a:rPr lang="en-US" altLang="zh-CN" sz="4000" b="1" i="1" dirty="0" err="1">
                <a:latin typeface="Times New Roman" panose="02020603050405020304" pitchFamily="18" charset="0"/>
                <a:ea typeface="楷体_GB2312" pitchFamily="49" charset="-122"/>
              </a:rPr>
              <a:t>java.lang</a:t>
            </a:r>
            <a:endParaRPr lang="en-US" altLang="zh-CN" sz="4000" b="1" dirty="0">
              <a:latin typeface="Times New Roman" panose="02020603050405020304" pitchFamily="18" charset="0"/>
              <a:ea typeface="楷体_GB2312" pitchFamily="49" charset="-122"/>
            </a:endParaRPr>
          </a:p>
          <a:p>
            <a:pPr>
              <a:buClr>
                <a:srgbClr val="9900FF"/>
              </a:buClr>
              <a:buFont typeface="Wingdings" panose="05000000000000000000" pitchFamily="2" charset="2"/>
              <a:buNone/>
            </a:pPr>
            <a:r>
              <a:rPr lang="en-US" altLang="zh-CN" sz="4000" b="1" dirty="0">
                <a:latin typeface="Times New Roman" panose="02020603050405020304" pitchFamily="18" charset="0"/>
                <a:ea typeface="楷体_GB2312" pitchFamily="49" charset="-122"/>
              </a:rPr>
              <a:t>    </a:t>
            </a:r>
            <a:r>
              <a:rPr lang="zh-CN" altLang="en-US" sz="4000" b="1" dirty="0">
                <a:latin typeface="楷体_GB2312" pitchFamily="49" charset="-122"/>
                <a:ea typeface="楷体_GB2312" pitchFamily="49" charset="-122"/>
              </a:rPr>
              <a:t>提供</a:t>
            </a:r>
            <a:r>
              <a:rPr lang="en-US" altLang="zh-CN" sz="4000" b="1" dirty="0">
                <a:latin typeface="Times New Roman" panose="02020603050405020304" pitchFamily="18" charset="0"/>
                <a:ea typeface="楷体_GB2312" pitchFamily="49" charset="-122"/>
              </a:rPr>
              <a:t>java</a:t>
            </a:r>
            <a:r>
              <a:rPr lang="zh-CN" altLang="en-US" sz="4000" b="1" dirty="0">
                <a:latin typeface="楷体_GB2312" pitchFamily="49" charset="-122"/>
                <a:ea typeface="楷体_GB2312" pitchFamily="49" charset="-122"/>
              </a:rPr>
              <a:t>语言程序设计的基础类，包括了基本</a:t>
            </a:r>
            <a:r>
              <a:rPr lang="zh-CN" altLang="en-US" sz="4000" b="1" dirty="0" smtClean="0">
                <a:latin typeface="楷体_GB2312" pitchFamily="49" charset="-122"/>
                <a:ea typeface="楷体_GB2312" pitchFamily="49" charset="-122"/>
              </a:rPr>
              <a:t>数据类型</a:t>
            </a:r>
            <a:r>
              <a:rPr lang="zh-CN" altLang="en-US" sz="4000" b="1" dirty="0">
                <a:latin typeface="楷体_GB2312" pitchFamily="49" charset="-122"/>
                <a:ea typeface="楷体_GB2312" pitchFamily="49" charset="-122"/>
              </a:rPr>
              <a:t>和出错处理方法等。</a:t>
            </a:r>
            <a:endParaRPr lang="zh-CN" altLang="en-US" sz="4000" b="1" dirty="0">
              <a:latin typeface="楷体_GB2312" pitchFamily="49" charset="-122"/>
              <a:ea typeface="楷体_GB2312" pitchFamily="49" charset="-122"/>
            </a:endParaRPr>
          </a:p>
          <a:p>
            <a:pPr>
              <a:buClr>
                <a:srgbClr val="9900FF"/>
              </a:buClr>
              <a:buFont typeface="Wingdings" panose="05000000000000000000" pitchFamily="2" charset="2"/>
              <a:buChar char="l"/>
            </a:pPr>
            <a:r>
              <a:rPr lang="zh-CN" altLang="en-US" sz="4000" b="1" dirty="0">
                <a:latin typeface="楷体_GB2312" pitchFamily="49" charset="-122"/>
                <a:ea typeface="楷体_GB2312" pitchFamily="49" charset="-122"/>
              </a:rPr>
              <a:t> </a:t>
            </a:r>
            <a:r>
              <a:rPr lang="en-US" altLang="zh-CN" sz="4000" b="1" i="1" dirty="0" err="1">
                <a:latin typeface="Times New Roman" panose="02020603050405020304" pitchFamily="18" charset="0"/>
                <a:ea typeface="楷体_GB2312" pitchFamily="49" charset="-122"/>
              </a:rPr>
              <a:t>java.net</a:t>
            </a:r>
            <a:endParaRPr lang="en-US" altLang="zh-CN" sz="4000" b="1" dirty="0">
              <a:latin typeface="Times New Roman" panose="02020603050405020304" pitchFamily="18" charset="0"/>
              <a:ea typeface="楷体_GB2312" pitchFamily="49" charset="-122"/>
            </a:endParaRPr>
          </a:p>
          <a:p>
            <a:pPr>
              <a:buClr>
                <a:srgbClr val="9900FF"/>
              </a:buClr>
              <a:buFont typeface="Wingdings" panose="05000000000000000000" pitchFamily="2" charset="2"/>
              <a:buNone/>
            </a:pPr>
            <a:r>
              <a:rPr lang="en-US" altLang="zh-CN" sz="4000" b="1" dirty="0">
                <a:latin typeface="楷体_GB2312" pitchFamily="49" charset="-122"/>
                <a:ea typeface="楷体_GB2312" pitchFamily="49" charset="-122"/>
              </a:rPr>
              <a:t>  </a:t>
            </a:r>
            <a:r>
              <a:rPr lang="zh-CN" altLang="en-US" sz="4000" b="1" dirty="0">
                <a:latin typeface="楷体_GB2312" pitchFamily="49" charset="-122"/>
                <a:ea typeface="楷体_GB2312" pitchFamily="49" charset="-122"/>
              </a:rPr>
              <a:t>提供实现网络应用程序的类</a:t>
            </a:r>
            <a:endParaRPr lang="zh-CN" altLang="en-US" sz="4000" b="1" dirty="0">
              <a:latin typeface="楷体_GB2312" pitchFamily="49" charset="-122"/>
              <a:ea typeface="楷体_GB2312" pitchFamily="49" charset="-122"/>
            </a:endParaRPr>
          </a:p>
          <a:p>
            <a:pPr>
              <a:buClr>
                <a:srgbClr val="9900FF"/>
              </a:buClr>
              <a:buFont typeface="Wingdings" panose="05000000000000000000" pitchFamily="2" charset="2"/>
              <a:buNone/>
            </a:pPr>
            <a:endParaRPr lang="zh-CN" altLang="en-US" sz="2800" b="1" dirty="0">
              <a:latin typeface="Times New Roman" panose="02020603050405020304" pitchFamily="18" charset="0"/>
              <a:ea typeface="楷体_GB2312" pitchFamily="49" charset="-122"/>
            </a:endParaRPr>
          </a:p>
        </p:txBody>
      </p:sp>
      <p:sp>
        <p:nvSpPr>
          <p:cNvPr id="2" name="灯片编号占位符 1"/>
          <p:cNvSpPr>
            <a:spLocks noGrp="1"/>
          </p:cNvSpPr>
          <p:nvPr>
            <p:ph type="sldNum" sz="quarter" idx="12"/>
          </p:nvPr>
        </p:nvSpPr>
        <p:spPr/>
        <p:txBody>
          <a:bodyPr/>
          <a:lstStyle/>
          <a:p>
            <a:pPr>
              <a:defRPr/>
            </a:pPr>
            <a:fld id="{8DD57248-A56D-443E-9C56-400B96625A29}"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4914900" cy="928040"/>
          </a:xfrm>
        </p:spPr>
        <p:txBody>
          <a:bodyPr>
            <a:normAutofit/>
          </a:bodyPr>
          <a:lstStyle/>
          <a:p>
            <a:r>
              <a:rPr lang="zh-CN" altLang="en-US"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ea typeface="微软雅黑" panose="020B0503020204020204" charset="-122"/>
                <a:cs typeface="Times New Roman" panose="02020603050405020304" pitchFamily="18" charset="0"/>
              </a:rPr>
              <a:t>三维点云</a:t>
            </a:r>
            <a:r>
              <a:rPr lang="zh-CN" altLang="en-US" b="1" spc="50" dirty="0" smtClean="0">
                <a:ln w="11430"/>
                <a:solidFill>
                  <a:srgbClr val="002060"/>
                </a:solidFill>
                <a:effectLst>
                  <a:outerShdw blurRad="76200" dist="50800" dir="5400000" algn="tl" rotWithShape="0">
                    <a:srgbClr val="000000">
                      <a:alpha val="65000"/>
                    </a:srgbClr>
                  </a:outerShdw>
                </a:effectLst>
                <a:latin typeface="Times New Roman" panose="02020603050405020304" pitchFamily="18" charset="0"/>
                <a:ea typeface="微软雅黑" panose="020B0503020204020204" charset="-122"/>
                <a:cs typeface="Times New Roman" panose="02020603050405020304" pitchFamily="18" charset="0"/>
              </a:rPr>
              <a:t>数据</a:t>
            </a:r>
            <a:endParaRPr lang="zh-CN" altLang="en-US"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5124" y="1268760"/>
            <a:ext cx="2476500" cy="1828579"/>
          </a:xfrm>
          <a:prstGeom prst="rect">
            <a:avLst/>
          </a:prstGeom>
          <a:solidFill>
            <a:srgbClr val="FFFFFF">
              <a:shade val="85000"/>
            </a:srgbClr>
          </a:solidFill>
          <a:ln w="190500" cap="rnd">
            <a:noFill/>
          </a:ln>
          <a:effectLst>
            <a:outerShdw blurRad="50000" algn="tl" rotWithShape="0">
              <a:srgbClr val="000000">
                <a:alpha val="41000"/>
              </a:srgbClr>
            </a:outerShdw>
          </a:effectLst>
        </p:spPr>
      </p:pic>
      <p:sp>
        <p:nvSpPr>
          <p:cNvPr id="15" name="矩形 14"/>
          <p:cNvSpPr/>
          <p:nvPr/>
        </p:nvSpPr>
        <p:spPr>
          <a:xfrm>
            <a:off x="551384" y="6266208"/>
            <a:ext cx="4943058" cy="584775"/>
          </a:xfrm>
          <a:prstGeom prst="rect">
            <a:avLst/>
          </a:prstGeom>
        </p:spPr>
        <p:txBody>
          <a:bodyPr wrap="square">
            <a:spAutoFit/>
          </a:bodyPr>
          <a:lstStyle/>
          <a:p>
            <a:r>
              <a:rPr lang="zh-CN" altLang="en-US" sz="3200" b="1" dirty="0" smtClean="0">
                <a:latin typeface="+mj-ea"/>
                <a:ea typeface="+mj-ea"/>
                <a:cs typeface="Arial" panose="020B0604020202020204" pitchFamily="34" charset="0"/>
              </a:rPr>
              <a:t>不同的激光雷达扫描系统</a:t>
            </a:r>
            <a:endParaRPr lang="zh-CN" altLang="en-US" sz="3200" b="1" dirty="0">
              <a:latin typeface="+mj-ea"/>
              <a:ea typeface="+mj-ea"/>
              <a:cs typeface="Arial" panose="020B0604020202020204" pitchFamily="34" charset="0"/>
            </a:endParaRPr>
          </a:p>
        </p:txBody>
      </p:sp>
      <p:pic>
        <p:nvPicPr>
          <p:cNvPr id="4" name="图片 3"/>
          <p:cNvPicPr>
            <a:picLocks noChangeAspect="1"/>
          </p:cNvPicPr>
          <p:nvPr/>
        </p:nvPicPr>
        <p:blipFill>
          <a:blip r:embed="rId2"/>
          <a:stretch>
            <a:fillRect/>
          </a:stretch>
        </p:blipFill>
        <p:spPr>
          <a:xfrm>
            <a:off x="256565" y="3423711"/>
            <a:ext cx="1482449" cy="122814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330" y="1120045"/>
            <a:ext cx="2004168" cy="1370142"/>
          </a:xfrm>
          <a:prstGeom prst="rect">
            <a:avLst/>
          </a:prstGeom>
        </p:spPr>
      </p:pic>
      <p:pic>
        <p:nvPicPr>
          <p:cNvPr id="6" name="图片 5"/>
          <p:cNvPicPr>
            <a:picLocks noChangeAspect="1"/>
          </p:cNvPicPr>
          <p:nvPr/>
        </p:nvPicPr>
        <p:blipFill>
          <a:blip r:embed="rId4"/>
          <a:stretch>
            <a:fillRect/>
          </a:stretch>
        </p:blipFill>
        <p:spPr>
          <a:xfrm>
            <a:off x="1661820" y="4495285"/>
            <a:ext cx="2130879" cy="1675311"/>
          </a:xfrm>
          <a:prstGeom prst="rect">
            <a:avLst/>
          </a:prstGeom>
        </p:spPr>
      </p:pic>
      <p:pic>
        <p:nvPicPr>
          <p:cNvPr id="8" name="图片 7"/>
          <p:cNvPicPr>
            <a:picLocks noChangeAspect="1"/>
          </p:cNvPicPr>
          <p:nvPr/>
        </p:nvPicPr>
        <p:blipFill>
          <a:blip r:embed="rId5"/>
          <a:stretch>
            <a:fillRect/>
          </a:stretch>
        </p:blipFill>
        <p:spPr>
          <a:xfrm>
            <a:off x="2783632" y="2652960"/>
            <a:ext cx="2183697" cy="1686515"/>
          </a:xfrm>
          <a:prstGeom prst="rect">
            <a:avLst/>
          </a:prstGeom>
        </p:spPr>
      </p:pic>
      <p:pic>
        <p:nvPicPr>
          <p:cNvPr id="9" name="图片 8"/>
          <p:cNvPicPr>
            <a:picLocks noChangeAspect="1"/>
          </p:cNvPicPr>
          <p:nvPr/>
        </p:nvPicPr>
        <p:blipFill>
          <a:blip r:embed="rId6"/>
          <a:stretch>
            <a:fillRect/>
          </a:stretch>
        </p:blipFill>
        <p:spPr>
          <a:xfrm>
            <a:off x="6770198" y="-27384"/>
            <a:ext cx="4150338" cy="3595726"/>
          </a:xfrm>
          <a:prstGeom prst="rect">
            <a:avLst/>
          </a:prstGeom>
        </p:spPr>
      </p:pic>
      <p:sp>
        <p:nvSpPr>
          <p:cNvPr id="27" name="矩形 26"/>
          <p:cNvSpPr/>
          <p:nvPr/>
        </p:nvSpPr>
        <p:spPr>
          <a:xfrm>
            <a:off x="7608168" y="6346573"/>
            <a:ext cx="2736304" cy="584775"/>
          </a:xfrm>
          <a:prstGeom prst="rect">
            <a:avLst/>
          </a:prstGeom>
        </p:spPr>
        <p:txBody>
          <a:bodyPr wrap="square">
            <a:spAutoFit/>
          </a:bodyPr>
          <a:lstStyle/>
          <a:p>
            <a:r>
              <a:rPr lang="zh-CN" altLang="en-US" sz="3200" b="1" dirty="0">
                <a:latin typeface="+mj-ea"/>
                <a:ea typeface="+mj-ea"/>
                <a:cs typeface="Arial" panose="020B0604020202020204" pitchFamily="34" charset="0"/>
              </a:rPr>
              <a:t>三维点云场景</a:t>
            </a:r>
            <a:endParaRPr lang="zh-CN" altLang="en-US" sz="3200" b="1" dirty="0">
              <a:latin typeface="+mj-ea"/>
              <a:ea typeface="+mj-ea"/>
              <a:cs typeface="Arial" panose="020B0604020202020204" pitchFamily="34" charset="0"/>
            </a:endParaRPr>
          </a:p>
        </p:txBody>
      </p:sp>
      <p:pic>
        <p:nvPicPr>
          <p:cNvPr id="10" name="图片 9"/>
          <p:cNvPicPr>
            <a:picLocks noChangeAspect="1"/>
          </p:cNvPicPr>
          <p:nvPr/>
        </p:nvPicPr>
        <p:blipFill>
          <a:blip r:embed="rId7"/>
          <a:stretch>
            <a:fillRect/>
          </a:stretch>
        </p:blipFill>
        <p:spPr>
          <a:xfrm>
            <a:off x="1947206" y="3323038"/>
            <a:ext cx="780054" cy="765474"/>
          </a:xfrm>
          <a:prstGeom prst="rect">
            <a:avLst/>
          </a:prstGeom>
        </p:spPr>
      </p:pic>
      <p:pic>
        <p:nvPicPr>
          <p:cNvPr id="11" name="图片 10"/>
          <p:cNvPicPr>
            <a:picLocks noChangeAspect="1"/>
          </p:cNvPicPr>
          <p:nvPr/>
        </p:nvPicPr>
        <p:blipFill>
          <a:blip r:embed="rId8"/>
          <a:stretch>
            <a:fillRect/>
          </a:stretch>
        </p:blipFill>
        <p:spPr>
          <a:xfrm>
            <a:off x="686017" y="4940780"/>
            <a:ext cx="828730" cy="952243"/>
          </a:xfrm>
          <a:prstGeom prst="rect">
            <a:avLst/>
          </a:prstGeom>
        </p:spPr>
      </p:pic>
      <p:sp>
        <p:nvSpPr>
          <p:cNvPr id="12" name="右箭头 11"/>
          <p:cNvSpPr/>
          <p:nvPr/>
        </p:nvSpPr>
        <p:spPr>
          <a:xfrm>
            <a:off x="5303912" y="4194959"/>
            <a:ext cx="636935" cy="56219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309080" y="2132856"/>
            <a:ext cx="587786" cy="2062103"/>
          </a:xfrm>
          <a:prstGeom prst="rect">
            <a:avLst/>
          </a:prstGeom>
        </p:spPr>
        <p:txBody>
          <a:bodyPr wrap="square">
            <a:spAutoFit/>
          </a:bodyPr>
          <a:lstStyle/>
          <a:p>
            <a:r>
              <a:rPr lang="zh-CN" altLang="en-US" sz="3200" b="1" dirty="0" smtClean="0">
                <a:latin typeface="+mj-ea"/>
                <a:ea typeface="+mj-ea"/>
                <a:cs typeface="Arial" panose="020B0604020202020204" pitchFamily="34" charset="0"/>
              </a:rPr>
              <a:t>数</a:t>
            </a:r>
            <a:endParaRPr lang="en-US" altLang="zh-CN" sz="3200" b="1" dirty="0" smtClean="0">
              <a:latin typeface="+mj-ea"/>
              <a:ea typeface="+mj-ea"/>
              <a:cs typeface="Arial" panose="020B0604020202020204" pitchFamily="34" charset="0"/>
            </a:endParaRPr>
          </a:p>
          <a:p>
            <a:r>
              <a:rPr lang="zh-CN" altLang="en-US" sz="3200" b="1" dirty="0" smtClean="0">
                <a:latin typeface="+mj-ea"/>
                <a:ea typeface="+mj-ea"/>
                <a:cs typeface="Arial" panose="020B0604020202020204" pitchFamily="34" charset="0"/>
              </a:rPr>
              <a:t>据</a:t>
            </a:r>
            <a:endParaRPr lang="en-US" altLang="zh-CN" sz="3200" b="1" dirty="0" smtClean="0">
              <a:latin typeface="+mj-ea"/>
              <a:ea typeface="+mj-ea"/>
              <a:cs typeface="Arial" panose="020B0604020202020204" pitchFamily="34" charset="0"/>
            </a:endParaRPr>
          </a:p>
          <a:p>
            <a:r>
              <a:rPr lang="zh-CN" altLang="en-US" sz="3200" b="1" dirty="0" smtClean="0">
                <a:latin typeface="+mj-ea"/>
                <a:ea typeface="+mj-ea"/>
                <a:cs typeface="Arial" panose="020B0604020202020204" pitchFamily="34" charset="0"/>
              </a:rPr>
              <a:t>采</a:t>
            </a:r>
            <a:endParaRPr lang="en-US" altLang="zh-CN" sz="3200" b="1" dirty="0" smtClean="0">
              <a:latin typeface="+mj-ea"/>
              <a:ea typeface="+mj-ea"/>
              <a:cs typeface="Arial" panose="020B0604020202020204" pitchFamily="34" charset="0"/>
            </a:endParaRPr>
          </a:p>
          <a:p>
            <a:r>
              <a:rPr lang="zh-CN" altLang="en-US" sz="3200" b="1" dirty="0" smtClean="0">
                <a:latin typeface="+mj-ea"/>
                <a:ea typeface="+mj-ea"/>
                <a:cs typeface="Arial" panose="020B0604020202020204" pitchFamily="34" charset="0"/>
              </a:rPr>
              <a:t>集</a:t>
            </a:r>
            <a:endParaRPr lang="zh-CN" altLang="en-US" sz="3200" b="1" dirty="0">
              <a:latin typeface="+mj-ea"/>
              <a:ea typeface="+mj-ea"/>
              <a:cs typeface="Arial" panose="020B0604020202020204" pitchFamily="34" charset="0"/>
            </a:endParaRPr>
          </a:p>
        </p:txBody>
      </p:sp>
      <p:sp>
        <p:nvSpPr>
          <p:cNvPr id="34" name="椭圆 33"/>
          <p:cNvSpPr/>
          <p:nvPr/>
        </p:nvSpPr>
        <p:spPr>
          <a:xfrm>
            <a:off x="3718879" y="1054390"/>
            <a:ext cx="453863" cy="454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5" name="椭圆 34"/>
          <p:cNvSpPr/>
          <p:nvPr/>
        </p:nvSpPr>
        <p:spPr>
          <a:xfrm>
            <a:off x="3379276" y="3836051"/>
            <a:ext cx="453863" cy="454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6" name="椭圆 35"/>
          <p:cNvSpPr/>
          <p:nvPr/>
        </p:nvSpPr>
        <p:spPr>
          <a:xfrm>
            <a:off x="2616398" y="4657739"/>
            <a:ext cx="453863" cy="454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0" name="图片 19"/>
          <p:cNvPicPr>
            <a:picLocks noChangeAspect="1"/>
          </p:cNvPicPr>
          <p:nvPr/>
        </p:nvPicPr>
        <p:blipFill rotWithShape="1">
          <a:blip r:embed="rId9" cstate="print">
            <a:extLst>
              <a:ext uri="{28A0092B-C50C-407E-A947-70E740481C1C}">
                <a14:useLocalDpi xmlns:a14="http://schemas.microsoft.com/office/drawing/2010/main" val="0"/>
              </a:ext>
            </a:extLst>
          </a:blip>
          <a:srcRect t="11198"/>
          <a:stretch>
            <a:fillRect/>
          </a:stretch>
        </p:blipFill>
        <p:spPr>
          <a:xfrm>
            <a:off x="6090086" y="3503387"/>
            <a:ext cx="5661910" cy="287478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文本框 14338"/>
          <p:cNvSpPr txBox="1">
            <a:spLocks noChangeArrowheads="1"/>
          </p:cNvSpPr>
          <p:nvPr/>
        </p:nvSpPr>
        <p:spPr bwMode="auto">
          <a:xfrm>
            <a:off x="646064" y="499484"/>
            <a:ext cx="10801399"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Clr>
                <a:srgbClr val="9900FF"/>
              </a:buClr>
              <a:buFont typeface="Wingdings" panose="05000000000000000000" pitchFamily="2" charset="2"/>
              <a:buChar char="l"/>
            </a:pPr>
            <a:r>
              <a:rPr lang="en-US" altLang="zh-CN" sz="3600" b="1" i="1" dirty="0">
                <a:latin typeface="Times New Roman" panose="02020603050405020304" pitchFamily="18" charset="0"/>
              </a:rPr>
              <a:t>  </a:t>
            </a:r>
            <a:r>
              <a:rPr lang="en-US" altLang="zh-CN" sz="3600" b="1" i="1" dirty="0" err="1">
                <a:latin typeface="Times New Roman" panose="02020603050405020304" pitchFamily="18" charset="0"/>
              </a:rPr>
              <a:t>java.text</a:t>
            </a:r>
            <a:endParaRPr lang="en-US" altLang="zh-CN" sz="3600" b="1" i="1" dirty="0">
              <a:latin typeface="Times New Roman" panose="02020603050405020304" pitchFamily="18" charset="0"/>
            </a:endParaRPr>
          </a:p>
          <a:p>
            <a:pPr>
              <a:lnSpc>
                <a:spcPct val="150000"/>
              </a:lnSpc>
              <a:buClr>
                <a:srgbClr val="9900FF"/>
              </a:buClr>
              <a:buFont typeface="Wingdings" panose="05000000000000000000" pitchFamily="2" charset="2"/>
              <a:buNone/>
            </a:pPr>
            <a:r>
              <a:rPr lang="en-US" altLang="zh-CN" sz="3600" b="1" dirty="0">
                <a:latin typeface="Times New Roman" panose="02020603050405020304" pitchFamily="18" charset="0"/>
                <a:ea typeface="楷体_GB2312" pitchFamily="49" charset="-122"/>
              </a:rPr>
              <a:t>     </a:t>
            </a:r>
            <a:r>
              <a:rPr lang="zh-CN" altLang="en-US" sz="3600" b="1" dirty="0">
                <a:latin typeface="Times New Roman" panose="02020603050405020304" pitchFamily="18" charset="0"/>
                <a:ea typeface="楷体_GB2312" pitchFamily="49" charset="-122"/>
              </a:rPr>
              <a:t>提供了一种以独立于自然语言的方式处理文本、</a:t>
            </a:r>
            <a:endParaRPr lang="zh-CN" altLang="en-US" sz="3600" b="1" dirty="0">
              <a:latin typeface="Times New Roman" panose="02020603050405020304" pitchFamily="18" charset="0"/>
              <a:ea typeface="楷体_GB2312" pitchFamily="49" charset="-122"/>
            </a:endParaRPr>
          </a:p>
          <a:p>
            <a:pPr>
              <a:lnSpc>
                <a:spcPct val="150000"/>
              </a:lnSpc>
              <a:buClr>
                <a:srgbClr val="9900FF"/>
              </a:buClr>
              <a:buFont typeface="Wingdings" panose="05000000000000000000" pitchFamily="2" charset="2"/>
              <a:buNone/>
            </a:pPr>
            <a:r>
              <a:rPr lang="zh-CN" altLang="en-US" sz="3600" b="1" dirty="0">
                <a:latin typeface="Times New Roman" panose="02020603050405020304" pitchFamily="18" charset="0"/>
                <a:ea typeface="楷体_GB2312" pitchFamily="49" charset="-122"/>
              </a:rPr>
              <a:t>    日期、数字和消息的类和接口</a:t>
            </a:r>
            <a:endParaRPr lang="zh-CN" altLang="en-US" sz="3600" b="1" dirty="0">
              <a:latin typeface="Times New Roman" panose="02020603050405020304" pitchFamily="18" charset="0"/>
              <a:ea typeface="楷体_GB2312" pitchFamily="49" charset="-122"/>
            </a:endParaRPr>
          </a:p>
          <a:p>
            <a:pPr>
              <a:lnSpc>
                <a:spcPct val="150000"/>
              </a:lnSpc>
              <a:buClr>
                <a:srgbClr val="9900FF"/>
              </a:buClr>
              <a:buFont typeface="Wingdings" panose="05000000000000000000" pitchFamily="2" charset="2"/>
              <a:buChar char="l"/>
            </a:pPr>
            <a:r>
              <a:rPr lang="zh-CN" altLang="en-US" sz="3600" b="1" dirty="0">
                <a:latin typeface="Times New Roman" panose="02020603050405020304" pitchFamily="18" charset="0"/>
                <a:ea typeface="楷体_GB2312" pitchFamily="49" charset="-122"/>
              </a:rPr>
              <a:t> </a:t>
            </a:r>
            <a:r>
              <a:rPr lang="en-US" altLang="zh-CN" sz="3600" b="1" i="1" dirty="0" err="1">
                <a:latin typeface="Times New Roman" panose="02020603050405020304" pitchFamily="18" charset="0"/>
                <a:ea typeface="楷体_GB2312" pitchFamily="49" charset="-122"/>
              </a:rPr>
              <a:t>java.util</a:t>
            </a:r>
            <a:endParaRPr lang="en-US" altLang="zh-CN" sz="3600" b="1" i="1" dirty="0">
              <a:latin typeface="Times New Roman" panose="02020603050405020304" pitchFamily="18" charset="0"/>
              <a:ea typeface="楷体_GB2312" pitchFamily="49" charset="-122"/>
            </a:endParaRPr>
          </a:p>
          <a:p>
            <a:pPr>
              <a:lnSpc>
                <a:spcPct val="150000"/>
              </a:lnSpc>
              <a:buClr>
                <a:srgbClr val="9900FF"/>
              </a:buClr>
              <a:buFont typeface="Wingdings" panose="05000000000000000000" pitchFamily="2" charset="2"/>
              <a:buNone/>
            </a:pPr>
            <a:r>
              <a:rPr lang="en-US" altLang="zh-CN" sz="3600" b="1" dirty="0">
                <a:latin typeface="Times New Roman" panose="02020603050405020304" pitchFamily="18" charset="0"/>
                <a:ea typeface="楷体_GB2312" pitchFamily="49" charset="-122"/>
              </a:rPr>
              <a:t>    </a:t>
            </a:r>
            <a:r>
              <a:rPr lang="zh-CN" altLang="en-US" sz="3600" b="1" dirty="0">
                <a:latin typeface="Times New Roman" panose="02020603050405020304" pitchFamily="18" charset="0"/>
                <a:ea typeface="楷体_GB2312" pitchFamily="49" charset="-122"/>
              </a:rPr>
              <a:t>包含集合框架、事件模型、日期和时间机制、国</a:t>
            </a:r>
            <a:endParaRPr lang="zh-CN" altLang="en-US" sz="3600" b="1" dirty="0">
              <a:latin typeface="Times New Roman" panose="02020603050405020304" pitchFamily="18" charset="0"/>
              <a:ea typeface="楷体_GB2312" pitchFamily="49" charset="-122"/>
            </a:endParaRPr>
          </a:p>
          <a:p>
            <a:pPr>
              <a:lnSpc>
                <a:spcPct val="150000"/>
              </a:lnSpc>
              <a:buClr>
                <a:srgbClr val="9900FF"/>
              </a:buClr>
              <a:buFont typeface="Wingdings" panose="05000000000000000000" pitchFamily="2" charset="2"/>
              <a:buNone/>
            </a:pPr>
            <a:r>
              <a:rPr lang="zh-CN" altLang="en-US" sz="3600" b="1" dirty="0">
                <a:latin typeface="Times New Roman" panose="02020603050405020304" pitchFamily="18" charset="0"/>
                <a:ea typeface="楷体_GB2312" pitchFamily="49" charset="-122"/>
              </a:rPr>
              <a:t>    际化、实用类（串分隔器、随机数产生器、位数</a:t>
            </a:r>
            <a:endParaRPr lang="zh-CN" altLang="en-US" sz="3600" b="1" dirty="0">
              <a:latin typeface="Times New Roman" panose="02020603050405020304" pitchFamily="18" charset="0"/>
              <a:ea typeface="楷体_GB2312" pitchFamily="49" charset="-122"/>
            </a:endParaRPr>
          </a:p>
          <a:p>
            <a:pPr>
              <a:lnSpc>
                <a:spcPct val="150000"/>
              </a:lnSpc>
              <a:buClr>
                <a:srgbClr val="9900FF"/>
              </a:buClr>
              <a:buFont typeface="Wingdings" panose="05000000000000000000" pitchFamily="2" charset="2"/>
              <a:buNone/>
            </a:pPr>
            <a:r>
              <a:rPr lang="zh-CN" altLang="en-US" sz="3600" b="1" dirty="0">
                <a:latin typeface="Times New Roman" panose="02020603050405020304" pitchFamily="18" charset="0"/>
                <a:ea typeface="楷体_GB2312" pitchFamily="49" charset="-122"/>
              </a:rPr>
              <a:t>    组等）</a:t>
            </a:r>
            <a:endParaRPr lang="zh-CN" altLang="en-US" sz="3600" b="1" dirty="0">
              <a:latin typeface="Times New Roman" panose="02020603050405020304" pitchFamily="18" charset="0"/>
              <a:ea typeface="楷体_GB2312" pitchFamily="49" charset="-122"/>
            </a:endParaRPr>
          </a:p>
          <a:p>
            <a:pPr>
              <a:buClr>
                <a:srgbClr val="9900FF"/>
              </a:buClr>
              <a:buFont typeface="Wingdings" panose="05000000000000000000" pitchFamily="2" charset="2"/>
              <a:buNone/>
            </a:pPr>
            <a:endParaRPr lang="zh-CN" altLang="en-US" sz="2800" b="1" i="1" dirty="0">
              <a:latin typeface="Times New Roman" panose="02020603050405020304" pitchFamily="18" charset="0"/>
              <a:ea typeface="楷体_GB2312" pitchFamily="49" charset="-122"/>
            </a:endParaRPr>
          </a:p>
        </p:txBody>
      </p:sp>
      <p:sp>
        <p:nvSpPr>
          <p:cNvPr id="2" name="灯片编号占位符 1"/>
          <p:cNvSpPr>
            <a:spLocks noGrp="1"/>
          </p:cNvSpPr>
          <p:nvPr>
            <p:ph type="sldNum" sz="quarter" idx="12"/>
          </p:nvPr>
        </p:nvSpPr>
        <p:spPr/>
        <p:txBody>
          <a:bodyPr/>
          <a:lstStyle/>
          <a:p>
            <a:pPr>
              <a:defRPr/>
            </a:pPr>
            <a:fld id="{8DD57248-A56D-443E-9C56-400B96625A29}"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文本框 38915"/>
          <p:cNvSpPr txBox="1">
            <a:spLocks noChangeArrowheads="1"/>
          </p:cNvSpPr>
          <p:nvPr/>
        </p:nvSpPr>
        <p:spPr bwMode="auto">
          <a:xfrm>
            <a:off x="982663" y="549275"/>
            <a:ext cx="9505825" cy="606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rgbClr val="9900FF"/>
              </a:buClr>
              <a:buFont typeface="Wingdings" panose="05000000000000000000" pitchFamily="2" charset="2"/>
              <a:buChar char="l"/>
            </a:pPr>
            <a:r>
              <a:rPr lang="en-US" altLang="zh-CN" sz="4000" b="1" i="1" dirty="0">
                <a:latin typeface="Times New Roman" panose="02020603050405020304" pitchFamily="18" charset="0"/>
                <a:ea typeface="楷体_GB2312" pitchFamily="49" charset="-122"/>
              </a:rPr>
              <a:t>  </a:t>
            </a:r>
            <a:r>
              <a:rPr lang="en-US" altLang="zh-CN" sz="4000" b="1" i="1" dirty="0" err="1">
                <a:latin typeface="Times New Roman" panose="02020603050405020304" pitchFamily="18" charset="0"/>
                <a:ea typeface="楷体_GB2312" pitchFamily="49" charset="-122"/>
              </a:rPr>
              <a:t>java.awt</a:t>
            </a:r>
            <a:endParaRPr lang="en-US" altLang="zh-CN" sz="4000" b="1" i="1" dirty="0">
              <a:latin typeface="Times New Roman" panose="02020603050405020304" pitchFamily="18" charset="0"/>
              <a:ea typeface="楷体_GB2312" pitchFamily="49" charset="-122"/>
            </a:endParaRPr>
          </a:p>
          <a:p>
            <a:r>
              <a:rPr lang="en-US" altLang="zh-CN" sz="4000" b="1" i="1" dirty="0">
                <a:latin typeface="Times New Roman" panose="02020603050405020304" pitchFamily="18" charset="0"/>
                <a:ea typeface="楷体_GB2312" pitchFamily="49" charset="-122"/>
              </a:rPr>
              <a:t>    </a:t>
            </a:r>
            <a:r>
              <a:rPr lang="zh-CN" altLang="en-US" sz="4000" b="1" dirty="0">
                <a:latin typeface="Times New Roman" panose="02020603050405020304" pitchFamily="18" charset="0"/>
                <a:ea typeface="楷体_GB2312" pitchFamily="49" charset="-122"/>
              </a:rPr>
              <a:t>包含抽象窗口工具集中的图形、文本、窗口</a:t>
            </a:r>
            <a:r>
              <a:rPr lang="en-US" altLang="zh-CN" sz="4000" b="1" dirty="0">
                <a:latin typeface="Times New Roman" panose="02020603050405020304" pitchFamily="18" charset="0"/>
                <a:ea typeface="楷体_GB2312" pitchFamily="49" charset="-122"/>
              </a:rPr>
              <a:t>GUI</a:t>
            </a:r>
            <a:r>
              <a:rPr lang="zh-CN" altLang="en-US" sz="4000" b="1" dirty="0">
                <a:latin typeface="Times New Roman" panose="02020603050405020304" pitchFamily="18" charset="0"/>
                <a:ea typeface="楷体_GB2312" pitchFamily="49" charset="-122"/>
              </a:rPr>
              <a:t>类</a:t>
            </a:r>
            <a:endParaRPr lang="zh-CN" altLang="en-US" sz="4000" b="1" dirty="0">
              <a:latin typeface="Times New Roman" panose="02020603050405020304" pitchFamily="18" charset="0"/>
              <a:ea typeface="楷体_GB2312" pitchFamily="49" charset="-122"/>
            </a:endParaRPr>
          </a:p>
          <a:p>
            <a:pPr>
              <a:buClr>
                <a:srgbClr val="9900FF"/>
              </a:buClr>
              <a:buFont typeface="Wingdings" panose="05000000000000000000" pitchFamily="2" charset="2"/>
              <a:buChar char="l"/>
            </a:pPr>
            <a:r>
              <a:rPr lang="zh-CN" altLang="en-US" sz="4000" b="1" dirty="0">
                <a:latin typeface="Times New Roman" panose="02020603050405020304" pitchFamily="18" charset="0"/>
                <a:ea typeface="楷体_GB2312" pitchFamily="49" charset="-122"/>
              </a:rPr>
              <a:t> </a:t>
            </a:r>
            <a:r>
              <a:rPr lang="en-US" altLang="zh-CN" sz="4000" b="1" i="1" dirty="0" err="1">
                <a:latin typeface="Times New Roman" panose="02020603050405020304" pitchFamily="18" charset="0"/>
                <a:ea typeface="楷体_GB2312" pitchFamily="49" charset="-122"/>
              </a:rPr>
              <a:t>java.awt.event</a:t>
            </a:r>
            <a:endParaRPr lang="en-US" altLang="zh-CN" sz="4000" b="1" i="1" dirty="0">
              <a:latin typeface="Times New Roman" panose="02020603050405020304" pitchFamily="18" charset="0"/>
              <a:ea typeface="楷体_GB2312" pitchFamily="49" charset="-122"/>
            </a:endParaRPr>
          </a:p>
          <a:p>
            <a:pPr>
              <a:buClr>
                <a:srgbClr val="9900FF"/>
              </a:buClr>
              <a:buFont typeface="Wingdings" panose="05000000000000000000" pitchFamily="2" charset="2"/>
              <a:buNone/>
            </a:pPr>
            <a:r>
              <a:rPr lang="en-US" altLang="zh-CN" sz="4000" b="1" dirty="0">
                <a:latin typeface="Times New Roman" panose="02020603050405020304" pitchFamily="18" charset="0"/>
                <a:ea typeface="楷体_GB2312" pitchFamily="49" charset="-122"/>
              </a:rPr>
              <a:t>    </a:t>
            </a:r>
            <a:r>
              <a:rPr lang="zh-CN" altLang="en-US" sz="4000" b="1" dirty="0">
                <a:latin typeface="Times New Roman" panose="02020603050405020304" pitchFamily="18" charset="0"/>
                <a:ea typeface="楷体_GB2312" pitchFamily="49" charset="-122"/>
              </a:rPr>
              <a:t>图形化用户界面中的事件处理</a:t>
            </a:r>
            <a:endParaRPr lang="zh-CN" altLang="en-US" sz="4000" b="1" dirty="0">
              <a:latin typeface="Times New Roman" panose="02020603050405020304" pitchFamily="18" charset="0"/>
              <a:ea typeface="楷体_GB2312" pitchFamily="49" charset="-122"/>
            </a:endParaRPr>
          </a:p>
          <a:p>
            <a:pPr>
              <a:buClr>
                <a:srgbClr val="9900FF"/>
              </a:buClr>
              <a:buFont typeface="Wingdings" panose="05000000000000000000" pitchFamily="2" charset="2"/>
              <a:buChar char="l"/>
            </a:pPr>
            <a:r>
              <a:rPr lang="zh-CN" altLang="en-US" sz="4000" b="1" i="1" dirty="0">
                <a:latin typeface="Times New Roman" panose="02020603050405020304" pitchFamily="18" charset="0"/>
                <a:ea typeface="楷体_GB2312" pitchFamily="49" charset="-122"/>
              </a:rPr>
              <a:t> </a:t>
            </a:r>
            <a:r>
              <a:rPr lang="en-US" altLang="zh-CN" sz="4000" b="1" i="1" dirty="0" err="1">
                <a:latin typeface="Times New Roman" panose="02020603050405020304" pitchFamily="18" charset="0"/>
                <a:ea typeface="楷体_GB2312" pitchFamily="49" charset="-122"/>
              </a:rPr>
              <a:t>java.applet</a:t>
            </a:r>
            <a:endParaRPr lang="en-US" altLang="zh-CN" sz="4000" b="1" i="1" dirty="0">
              <a:latin typeface="Times New Roman" panose="02020603050405020304" pitchFamily="18" charset="0"/>
              <a:ea typeface="楷体_GB2312" pitchFamily="49" charset="-122"/>
            </a:endParaRPr>
          </a:p>
          <a:p>
            <a:r>
              <a:rPr lang="en-US" altLang="zh-CN" sz="4000" b="1" i="1" dirty="0">
                <a:latin typeface="Times New Roman" panose="02020603050405020304" pitchFamily="18" charset="0"/>
                <a:ea typeface="楷体_GB2312" pitchFamily="49" charset="-122"/>
              </a:rPr>
              <a:t>    </a:t>
            </a:r>
            <a:r>
              <a:rPr lang="zh-CN" altLang="en-US" sz="4000" b="1" dirty="0">
                <a:latin typeface="Times New Roman" panose="02020603050405020304" pitchFamily="18" charset="0"/>
                <a:ea typeface="楷体_GB2312" pitchFamily="49" charset="-122"/>
              </a:rPr>
              <a:t>包含所有的实现</a:t>
            </a:r>
            <a:r>
              <a:rPr lang="en-US" altLang="zh-CN" sz="4000" b="1" dirty="0">
                <a:latin typeface="Times New Roman" panose="02020603050405020304" pitchFamily="18" charset="0"/>
                <a:ea typeface="楷体_GB2312" pitchFamily="49" charset="-122"/>
              </a:rPr>
              <a:t>Java applet</a:t>
            </a:r>
            <a:r>
              <a:rPr lang="zh-CN" altLang="en-US" sz="4000" b="1" dirty="0">
                <a:latin typeface="Times New Roman" panose="02020603050405020304" pitchFamily="18" charset="0"/>
                <a:ea typeface="楷体_GB2312" pitchFamily="49" charset="-122"/>
              </a:rPr>
              <a:t>的类</a:t>
            </a:r>
            <a:endParaRPr lang="zh-CN" altLang="en-US" sz="4000" b="1" dirty="0">
              <a:latin typeface="Times New Roman" panose="02020603050405020304" pitchFamily="18" charset="0"/>
              <a:ea typeface="楷体_GB2312" pitchFamily="49" charset="-122"/>
            </a:endParaRPr>
          </a:p>
          <a:p>
            <a:pPr>
              <a:buClr>
                <a:srgbClr val="9900FF"/>
              </a:buClr>
              <a:buFont typeface="Wingdings" panose="05000000000000000000" pitchFamily="2" charset="2"/>
              <a:buChar char="l"/>
            </a:pPr>
            <a:r>
              <a:rPr lang="zh-CN" altLang="en-US" sz="4000" b="1" i="1" dirty="0">
                <a:latin typeface="Times New Roman" panose="02020603050405020304" pitchFamily="18" charset="0"/>
                <a:ea typeface="楷体_GB2312" pitchFamily="49" charset="-122"/>
              </a:rPr>
              <a:t> </a:t>
            </a:r>
            <a:r>
              <a:rPr lang="en-US" altLang="zh-CN" sz="4000" b="1" i="1" dirty="0" err="1">
                <a:latin typeface="Times New Roman" panose="02020603050405020304" pitchFamily="18" charset="0"/>
                <a:ea typeface="楷体_GB2312" pitchFamily="49" charset="-122"/>
              </a:rPr>
              <a:t>java.sql</a:t>
            </a:r>
            <a:endParaRPr lang="en-US" altLang="zh-CN" sz="4000" b="1" i="1" dirty="0">
              <a:latin typeface="Times New Roman" panose="02020603050405020304" pitchFamily="18" charset="0"/>
              <a:ea typeface="楷体_GB2312" pitchFamily="49" charset="-122"/>
            </a:endParaRPr>
          </a:p>
          <a:p>
            <a:pPr>
              <a:buClr>
                <a:srgbClr val="9900FF"/>
              </a:buClr>
              <a:buFont typeface="Wingdings" panose="05000000000000000000" pitchFamily="2" charset="2"/>
              <a:buNone/>
            </a:pPr>
            <a:r>
              <a:rPr lang="en-US" altLang="zh-CN" sz="4000" b="1" i="1" dirty="0">
                <a:latin typeface="Times New Roman" panose="02020603050405020304" pitchFamily="18" charset="0"/>
                <a:ea typeface="楷体_GB2312" pitchFamily="49" charset="-122"/>
              </a:rPr>
              <a:t>    </a:t>
            </a:r>
            <a:r>
              <a:rPr lang="zh-CN" altLang="en-US" sz="4000" b="1" dirty="0">
                <a:latin typeface="Times New Roman" panose="02020603050405020304" pitchFamily="18" charset="0"/>
                <a:ea typeface="楷体_GB2312" pitchFamily="49" charset="-122"/>
              </a:rPr>
              <a:t>支持通过</a:t>
            </a:r>
            <a:r>
              <a:rPr lang="en-US" altLang="zh-CN" sz="4000" b="1" dirty="0" err="1">
                <a:latin typeface="Times New Roman" panose="02020603050405020304" pitchFamily="18" charset="0"/>
                <a:ea typeface="楷体_GB2312" pitchFamily="49" charset="-122"/>
              </a:rPr>
              <a:t>JDBC</a:t>
            </a:r>
            <a:r>
              <a:rPr lang="zh-CN" altLang="en-US" sz="4000" b="1" dirty="0">
                <a:latin typeface="Times New Roman" panose="02020603050405020304" pitchFamily="18" charset="0"/>
                <a:ea typeface="楷体_GB2312" pitchFamily="49" charset="-122"/>
              </a:rPr>
              <a:t>的数据库访问操作</a:t>
            </a:r>
            <a:endParaRPr lang="zh-CN" altLang="en-US" sz="4000" b="1" i="1" dirty="0">
              <a:latin typeface="Times New Roman" panose="02020603050405020304" pitchFamily="18" charset="0"/>
              <a:ea typeface="楷体_GB2312" pitchFamily="49" charset="-122"/>
            </a:endParaRPr>
          </a:p>
          <a:p>
            <a:endParaRPr lang="zh-CN" altLang="en-US" sz="2800" dirty="0">
              <a:latin typeface="Times New Roman" panose="02020603050405020304" pitchFamily="18" charset="0"/>
              <a:ea typeface="楷体_GB2312" pitchFamily="49" charset="-122"/>
            </a:endParaRPr>
          </a:p>
        </p:txBody>
      </p:sp>
      <p:sp>
        <p:nvSpPr>
          <p:cNvPr id="2" name="灯片编号占位符 1"/>
          <p:cNvSpPr>
            <a:spLocks noGrp="1"/>
          </p:cNvSpPr>
          <p:nvPr>
            <p:ph type="sldNum" sz="quarter" idx="12"/>
          </p:nvPr>
        </p:nvSpPr>
        <p:spPr/>
        <p:txBody>
          <a:bodyPr/>
          <a:lstStyle/>
          <a:p>
            <a:pPr>
              <a:defRPr/>
            </a:pPr>
            <a:fld id="{A0898532-8B87-4F74-96F7-B087071824D0}" type="slidenum">
              <a:rPr lang="en-US" altLang="zh-CN" smtClean="0"/>
            </a:fld>
            <a:endParaRPr lang="en-US" altLang="zh-C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3313"/>
          <p:cNvSpPr>
            <a:spLocks noGrp="1" noRot="1" noChangeArrowheads="1"/>
          </p:cNvSpPr>
          <p:nvPr>
            <p:ph type="title"/>
          </p:nvPr>
        </p:nvSpPr>
        <p:spPr>
          <a:xfrm>
            <a:off x="0" y="-243408"/>
            <a:ext cx="5735960" cy="1009650"/>
          </a:xfrm>
        </p:spPr>
        <p:txBody>
          <a:bodyPr/>
          <a:lstStyle/>
          <a:p>
            <a:pPr>
              <a:defRPr/>
            </a:pPr>
            <a:r>
              <a:rPr lang="en-US" altLang="zh-CN" sz="4800" dirty="0">
                <a:solidFill>
                  <a:srgbClr val="000099"/>
                </a:solidFill>
              </a:rPr>
              <a:t>JDK</a:t>
            </a:r>
            <a:r>
              <a:rPr lang="zh-CN" altLang="en-US" sz="4800" dirty="0">
                <a:solidFill>
                  <a:srgbClr val="000099"/>
                </a:solidFill>
              </a:rPr>
              <a:t>环境工具简介</a:t>
            </a:r>
            <a:endParaRPr lang="zh-CN" altLang="en-US" sz="4800" dirty="0">
              <a:solidFill>
                <a:srgbClr val="000099"/>
              </a:solidFill>
            </a:endParaRPr>
          </a:p>
        </p:txBody>
      </p:sp>
      <p:sp>
        <p:nvSpPr>
          <p:cNvPr id="46083" name="文本框 13315"/>
          <p:cNvSpPr txBox="1">
            <a:spLocks noChangeArrowheads="1"/>
          </p:cNvSpPr>
          <p:nvPr/>
        </p:nvSpPr>
        <p:spPr bwMode="auto">
          <a:xfrm>
            <a:off x="407367" y="836712"/>
            <a:ext cx="11446495"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rgbClr val="9900FF"/>
              </a:buClr>
              <a:buFont typeface="Wingdings" panose="05000000000000000000" pitchFamily="2" charset="2"/>
              <a:buNone/>
            </a:pPr>
            <a:r>
              <a:rPr lang="zh-CN" altLang="en-US" sz="3600" b="1" dirty="0">
                <a:latin typeface="Times New Roman" panose="02020603050405020304" pitchFamily="18" charset="0"/>
                <a:ea typeface="楷体_GB2312" pitchFamily="49" charset="-122"/>
              </a:rPr>
              <a:t>源代码编写、编译、预执行的集成环境</a:t>
            </a:r>
            <a:endParaRPr lang="zh-CN" altLang="en-US" sz="3600" b="1" dirty="0">
              <a:latin typeface="Times New Roman" panose="02020603050405020304" pitchFamily="18" charset="0"/>
              <a:ea typeface="楷体_GB2312" pitchFamily="49" charset="-122"/>
            </a:endParaRPr>
          </a:p>
          <a:p>
            <a:pPr>
              <a:buClr>
                <a:srgbClr val="9900FF"/>
              </a:buClr>
              <a:buFont typeface="Wingdings" panose="05000000000000000000" pitchFamily="2" charset="2"/>
              <a:buNone/>
            </a:pPr>
            <a:endParaRPr lang="zh-CN" altLang="en-US" sz="2800" b="1" dirty="0">
              <a:latin typeface="Times New Roman" panose="02020603050405020304" pitchFamily="18" charset="0"/>
              <a:ea typeface="楷体_GB2312" pitchFamily="49" charset="-122"/>
            </a:endParaRPr>
          </a:p>
          <a:p>
            <a:pPr>
              <a:buClr>
                <a:srgbClr val="9900FF"/>
              </a:buClr>
              <a:buFont typeface="Wingdings" panose="05000000000000000000" pitchFamily="2" charset="2"/>
              <a:buChar char="Ø"/>
            </a:pPr>
            <a:r>
              <a:rPr lang="zh-CN" altLang="en-US" sz="2800" b="1" dirty="0">
                <a:latin typeface="Times New Roman" panose="02020603050405020304" pitchFamily="18" charset="0"/>
                <a:ea typeface="楷体_GB2312" pitchFamily="49" charset="-122"/>
              </a:rPr>
              <a:t> </a:t>
            </a:r>
            <a:r>
              <a:rPr lang="zh-CN" altLang="en-US" sz="4000" b="1" dirty="0">
                <a:latin typeface="Times New Roman" panose="02020603050405020304" pitchFamily="18" charset="0"/>
                <a:ea typeface="楷体_GB2312" pitchFamily="49" charset="-122"/>
              </a:rPr>
              <a:t>编译器</a:t>
            </a:r>
            <a:r>
              <a:rPr lang="en-US" altLang="zh-CN" sz="4000" b="1" dirty="0">
                <a:latin typeface="Times New Roman" panose="02020603050405020304" pitchFamily="18" charset="0"/>
                <a:ea typeface="楷体_GB2312" pitchFamily="49" charset="-122"/>
              </a:rPr>
              <a:t>——</a:t>
            </a:r>
            <a:r>
              <a:rPr lang="en-US" altLang="zh-CN" sz="4000" b="1" dirty="0" err="1">
                <a:latin typeface="Times New Roman" panose="02020603050405020304" pitchFamily="18" charset="0"/>
                <a:ea typeface="楷体_GB2312" pitchFamily="49" charset="-122"/>
              </a:rPr>
              <a:t>javac</a:t>
            </a:r>
            <a:endParaRPr lang="en-US" altLang="zh-CN" sz="4000" b="1" dirty="0">
              <a:latin typeface="Times New Roman" panose="02020603050405020304" pitchFamily="18" charset="0"/>
              <a:ea typeface="楷体_GB2312" pitchFamily="49" charset="-122"/>
            </a:endParaRPr>
          </a:p>
          <a:p>
            <a:pPr>
              <a:buClr>
                <a:srgbClr val="9900FF"/>
              </a:buClr>
              <a:buFont typeface="Wingdings" panose="05000000000000000000" pitchFamily="2" charset="2"/>
              <a:buNone/>
            </a:pPr>
            <a:r>
              <a:rPr lang="en-US" altLang="zh-CN" sz="2800" b="1" dirty="0">
                <a:latin typeface="Times New Roman" panose="02020603050405020304" pitchFamily="18" charset="0"/>
                <a:ea typeface="楷体_GB2312" pitchFamily="49" charset="-122"/>
              </a:rPr>
              <a:t>    </a:t>
            </a:r>
            <a:r>
              <a:rPr lang="zh-CN" altLang="en-US" sz="3600" b="1" dirty="0">
                <a:latin typeface="Times New Roman" panose="02020603050405020304" pitchFamily="18" charset="0"/>
                <a:ea typeface="楷体_GB2312" pitchFamily="49" charset="-122"/>
              </a:rPr>
              <a:t>将源程序</a:t>
            </a:r>
            <a:r>
              <a:rPr lang="en-US" altLang="zh-CN" sz="3600" b="1" dirty="0">
                <a:latin typeface="Times New Roman" panose="02020603050405020304" pitchFamily="18" charset="0"/>
                <a:ea typeface="楷体_GB2312" pitchFamily="49" charset="-122"/>
              </a:rPr>
              <a:t>(.java)</a:t>
            </a:r>
            <a:r>
              <a:rPr lang="zh-CN" altLang="en-US" sz="3600" b="1" dirty="0">
                <a:latin typeface="Times New Roman" panose="02020603050405020304" pitchFamily="18" charset="0"/>
                <a:ea typeface="楷体_GB2312" pitchFamily="49" charset="-122"/>
              </a:rPr>
              <a:t>编译为字节码</a:t>
            </a:r>
            <a:r>
              <a:rPr lang="en-US" altLang="zh-CN" sz="3600" b="1" dirty="0">
                <a:latin typeface="Times New Roman" panose="02020603050405020304" pitchFamily="18" charset="0"/>
                <a:ea typeface="楷体_GB2312" pitchFamily="49" charset="-122"/>
              </a:rPr>
              <a:t>(.class)</a:t>
            </a:r>
            <a:r>
              <a:rPr lang="zh-CN" altLang="en-US" sz="3600" b="1" dirty="0" smtClean="0">
                <a:latin typeface="Times New Roman" panose="02020603050405020304" pitchFamily="18" charset="0"/>
                <a:ea typeface="楷体_GB2312" pitchFamily="49" charset="-122"/>
              </a:rPr>
              <a:t>文件，对于</a:t>
            </a:r>
            <a:r>
              <a:rPr lang="zh-CN" altLang="en-US" sz="3600" b="1" dirty="0">
                <a:latin typeface="Times New Roman" panose="02020603050405020304" pitchFamily="18" charset="0"/>
                <a:ea typeface="楷体_GB2312" pitchFamily="49" charset="-122"/>
              </a:rPr>
              <a:t>每个类，都会生成一个单独的类文件</a:t>
            </a:r>
            <a:endParaRPr lang="zh-CN" altLang="en-US" sz="3600" b="1" dirty="0">
              <a:latin typeface="Times New Roman" panose="02020603050405020304" pitchFamily="18" charset="0"/>
              <a:ea typeface="楷体_GB2312" pitchFamily="49" charset="-122"/>
            </a:endParaRPr>
          </a:p>
          <a:p>
            <a:pPr>
              <a:buClr>
                <a:srgbClr val="9900FF"/>
              </a:buClr>
              <a:buFont typeface="Wingdings" panose="05000000000000000000" pitchFamily="2" charset="2"/>
              <a:buNone/>
            </a:pPr>
            <a:r>
              <a:rPr lang="zh-CN" altLang="en-US" sz="2400" b="1" dirty="0">
                <a:latin typeface="Times New Roman" panose="02020603050405020304" pitchFamily="18" charset="0"/>
                <a:ea typeface="楷体_GB2312" pitchFamily="49" charset="-122"/>
              </a:rPr>
              <a:t>     </a:t>
            </a:r>
            <a:r>
              <a:rPr lang="en-US" altLang="zh-CN" sz="3600" b="1" i="1" dirty="0" err="1">
                <a:solidFill>
                  <a:srgbClr val="9900FF"/>
                </a:solidFill>
                <a:latin typeface="Times New Roman" panose="02020603050405020304" pitchFamily="18" charset="0"/>
                <a:ea typeface="楷体_GB2312" pitchFamily="49" charset="-122"/>
              </a:rPr>
              <a:t>javac</a:t>
            </a:r>
            <a:r>
              <a:rPr lang="en-US" altLang="zh-CN" sz="3600" b="1" i="1" dirty="0">
                <a:solidFill>
                  <a:srgbClr val="9900FF"/>
                </a:solidFill>
                <a:latin typeface="Times New Roman" panose="02020603050405020304" pitchFamily="18" charset="0"/>
                <a:ea typeface="楷体_GB2312" pitchFamily="49" charset="-122"/>
              </a:rPr>
              <a:t>   [</a:t>
            </a:r>
            <a:r>
              <a:rPr lang="zh-CN" altLang="en-US" sz="3600" b="1" i="1" dirty="0">
                <a:solidFill>
                  <a:srgbClr val="9900FF"/>
                </a:solidFill>
                <a:latin typeface="Times New Roman" panose="02020603050405020304" pitchFamily="18" charset="0"/>
                <a:ea typeface="楷体_GB2312" pitchFamily="49" charset="-122"/>
              </a:rPr>
              <a:t>选项</a:t>
            </a:r>
            <a:r>
              <a:rPr lang="en-US" altLang="zh-CN" sz="3600" b="1" i="1" dirty="0">
                <a:solidFill>
                  <a:srgbClr val="9900FF"/>
                </a:solidFill>
                <a:latin typeface="Times New Roman" panose="02020603050405020304" pitchFamily="18" charset="0"/>
                <a:ea typeface="楷体_GB2312" pitchFamily="49" charset="-122"/>
              </a:rPr>
              <a:t>]   </a:t>
            </a:r>
            <a:r>
              <a:rPr lang="zh-CN" altLang="en-US" sz="3600" b="1" i="1" dirty="0">
                <a:solidFill>
                  <a:srgbClr val="9900FF"/>
                </a:solidFill>
                <a:latin typeface="Times New Roman" panose="02020603050405020304" pitchFamily="18" charset="0"/>
                <a:ea typeface="楷体_GB2312" pitchFamily="49" charset="-122"/>
              </a:rPr>
              <a:t>源文件名表</a:t>
            </a:r>
            <a:endParaRPr lang="zh-CN" altLang="en-US" sz="3600" b="1" i="1" dirty="0">
              <a:solidFill>
                <a:srgbClr val="9900FF"/>
              </a:solidFill>
              <a:latin typeface="Times New Roman" panose="02020603050405020304" pitchFamily="18" charset="0"/>
              <a:ea typeface="楷体_GB2312" pitchFamily="49" charset="-122"/>
            </a:endParaRPr>
          </a:p>
          <a:p>
            <a:pPr lvl="1">
              <a:buClr>
                <a:srgbClr val="9900FF"/>
              </a:buClr>
              <a:buFont typeface="Wingdings" panose="05000000000000000000" pitchFamily="2" charset="2"/>
              <a:buChar char="l"/>
            </a:pPr>
            <a:r>
              <a:rPr lang="zh-CN" altLang="en-US" sz="3200" b="1" i="1" dirty="0" smtClean="0">
                <a:latin typeface="Times New Roman" panose="02020603050405020304" pitchFamily="18" charset="0"/>
                <a:ea typeface="楷体_GB2312" pitchFamily="49" charset="-122"/>
              </a:rPr>
              <a:t> </a:t>
            </a:r>
            <a:r>
              <a:rPr lang="en-US" altLang="zh-CN" sz="3200" b="1" i="1" dirty="0">
                <a:solidFill>
                  <a:srgbClr val="3333CC"/>
                </a:solidFill>
                <a:latin typeface="Times New Roman" panose="02020603050405020304" pitchFamily="18" charset="0"/>
                <a:ea typeface="楷体_GB2312" pitchFamily="49" charset="-122"/>
              </a:rPr>
              <a:t>-</a:t>
            </a:r>
            <a:r>
              <a:rPr lang="en-US" altLang="zh-CN" sz="3200" b="1" i="1" dirty="0" err="1">
                <a:solidFill>
                  <a:srgbClr val="3333CC"/>
                </a:solidFill>
                <a:latin typeface="Times New Roman" panose="02020603050405020304" pitchFamily="18" charset="0"/>
                <a:ea typeface="楷体_GB2312" pitchFamily="49" charset="-122"/>
              </a:rPr>
              <a:t>classpath</a:t>
            </a:r>
            <a:r>
              <a:rPr lang="en-US" altLang="zh-CN" sz="3200" b="1" i="1" dirty="0">
                <a:solidFill>
                  <a:srgbClr val="3333CC"/>
                </a:solidFill>
                <a:latin typeface="Times New Roman" panose="02020603050405020304" pitchFamily="18" charset="0"/>
                <a:ea typeface="楷体_GB2312" pitchFamily="49" charset="-122"/>
              </a:rPr>
              <a:t>  </a:t>
            </a:r>
            <a:r>
              <a:rPr lang="en-US" altLang="zh-CN" sz="3200" b="1" i="1" dirty="0" err="1">
                <a:solidFill>
                  <a:srgbClr val="3333CC"/>
                </a:solidFill>
                <a:latin typeface="Times New Roman" panose="02020603050405020304" pitchFamily="18" charset="0"/>
                <a:ea typeface="楷体_GB2312" pitchFamily="49" charset="-122"/>
              </a:rPr>
              <a:t>classpath</a:t>
            </a:r>
            <a:r>
              <a:rPr lang="en-US" altLang="zh-CN" sz="3200" b="1" i="1" dirty="0">
                <a:solidFill>
                  <a:srgbClr val="3333CC"/>
                </a:solidFill>
                <a:latin typeface="Times New Roman" panose="02020603050405020304" pitchFamily="18" charset="0"/>
                <a:ea typeface="楷体_GB2312" pitchFamily="49" charset="-122"/>
              </a:rPr>
              <a:t>   </a:t>
            </a:r>
            <a:endParaRPr lang="en-US" altLang="zh-CN" sz="3200" b="1" i="1" dirty="0">
              <a:solidFill>
                <a:srgbClr val="3333CC"/>
              </a:solidFill>
              <a:latin typeface="Times New Roman" panose="02020603050405020304" pitchFamily="18" charset="0"/>
              <a:ea typeface="楷体_GB2312" pitchFamily="49" charset="-122"/>
            </a:endParaRPr>
          </a:p>
          <a:p>
            <a:pPr lvl="1">
              <a:buClr>
                <a:srgbClr val="9900FF"/>
              </a:buClr>
              <a:buFont typeface="Wingdings" panose="05000000000000000000" pitchFamily="2" charset="2"/>
              <a:buNone/>
            </a:pPr>
            <a:r>
              <a:rPr lang="en-US" altLang="zh-CN" sz="3200" b="1" i="1" dirty="0">
                <a:solidFill>
                  <a:srgbClr val="3333CC"/>
                </a:solidFill>
                <a:latin typeface="Times New Roman" panose="02020603050405020304" pitchFamily="18" charset="0"/>
                <a:ea typeface="楷体_GB2312" pitchFamily="49" charset="-122"/>
              </a:rPr>
              <a:t>    </a:t>
            </a:r>
            <a:r>
              <a:rPr lang="zh-CN" altLang="en-US" sz="3200" b="1" dirty="0">
                <a:latin typeface="Times New Roman" panose="02020603050405020304" pitchFamily="18" charset="0"/>
                <a:ea typeface="楷体_GB2312" pitchFamily="49" charset="-122"/>
              </a:rPr>
              <a:t>定义</a:t>
            </a:r>
            <a:r>
              <a:rPr lang="en-US" altLang="zh-CN" sz="3200" b="1" dirty="0" err="1">
                <a:latin typeface="Times New Roman" panose="02020603050405020304" pitchFamily="18" charset="0"/>
                <a:ea typeface="楷体_GB2312" pitchFamily="49" charset="-122"/>
              </a:rPr>
              <a:t>javac</a:t>
            </a:r>
            <a:r>
              <a:rPr lang="zh-CN" altLang="en-US" sz="3200" b="1" dirty="0">
                <a:latin typeface="Times New Roman" panose="02020603050405020304" pitchFamily="18" charset="0"/>
                <a:ea typeface="楷体_GB2312" pitchFamily="49" charset="-122"/>
              </a:rPr>
              <a:t>搜索类的路径，默认使用</a:t>
            </a:r>
            <a:r>
              <a:rPr lang="en-US" altLang="zh-CN" sz="3200" b="1" dirty="0" err="1">
                <a:latin typeface="Times New Roman" panose="02020603050405020304" pitchFamily="18" charset="0"/>
                <a:ea typeface="楷体_GB2312" pitchFamily="49" charset="-122"/>
              </a:rPr>
              <a:t>CLASSPATH</a:t>
            </a:r>
            <a:endParaRPr lang="en-US" altLang="zh-CN" sz="3200" b="1" dirty="0">
              <a:latin typeface="Times New Roman" panose="02020603050405020304" pitchFamily="18" charset="0"/>
              <a:ea typeface="楷体_GB2312" pitchFamily="49" charset="-122"/>
            </a:endParaRPr>
          </a:p>
          <a:p>
            <a:pPr lvl="1">
              <a:buClr>
                <a:srgbClr val="9900FF"/>
              </a:buClr>
              <a:buFont typeface="Wingdings" panose="05000000000000000000" pitchFamily="2" charset="2"/>
              <a:buNone/>
            </a:pPr>
            <a:r>
              <a:rPr lang="en-US" altLang="zh-CN" sz="3200" b="1" dirty="0">
                <a:latin typeface="Times New Roman" panose="02020603050405020304" pitchFamily="18" charset="0"/>
                <a:ea typeface="楷体_GB2312" pitchFamily="49" charset="-122"/>
              </a:rPr>
              <a:t>    </a:t>
            </a:r>
            <a:r>
              <a:rPr lang="zh-CN" altLang="en-US" sz="3200" b="1" dirty="0">
                <a:latin typeface="Times New Roman" panose="02020603050405020304" pitchFamily="18" charset="0"/>
                <a:ea typeface="楷体_GB2312" pitchFamily="49" charset="-122"/>
              </a:rPr>
              <a:t>环境变量的设置</a:t>
            </a:r>
            <a:endParaRPr lang="zh-CN" altLang="en-US" sz="3200" b="1" dirty="0">
              <a:latin typeface="Times New Roman" panose="02020603050405020304" pitchFamily="18" charset="0"/>
              <a:ea typeface="楷体_GB2312" pitchFamily="49" charset="-122"/>
            </a:endParaRPr>
          </a:p>
          <a:p>
            <a:pPr lvl="1">
              <a:buClr>
                <a:srgbClr val="9900FF"/>
              </a:buClr>
              <a:buFont typeface="Wingdings" panose="05000000000000000000" pitchFamily="2" charset="2"/>
              <a:buChar char="l"/>
            </a:pPr>
            <a:r>
              <a:rPr lang="zh-CN" altLang="en-US" sz="3200" b="1" i="1" dirty="0">
                <a:solidFill>
                  <a:srgbClr val="3333CC"/>
                </a:solidFill>
                <a:latin typeface="Times New Roman" panose="02020603050405020304" pitchFamily="18" charset="0"/>
                <a:ea typeface="楷体_GB2312" pitchFamily="49" charset="-122"/>
              </a:rPr>
              <a:t>  </a:t>
            </a:r>
            <a:r>
              <a:rPr lang="en-US" altLang="zh-CN" sz="3200" b="1" i="1" dirty="0">
                <a:solidFill>
                  <a:srgbClr val="3333CC"/>
                </a:solidFill>
                <a:latin typeface="Times New Roman" panose="02020603050405020304" pitchFamily="18" charset="0"/>
                <a:ea typeface="楷体_GB2312" pitchFamily="49" charset="-122"/>
              </a:rPr>
              <a:t>-d  directory</a:t>
            </a:r>
            <a:endParaRPr lang="en-US" altLang="zh-CN" sz="3200" b="1" i="1" dirty="0">
              <a:solidFill>
                <a:srgbClr val="3333CC"/>
              </a:solidFill>
              <a:latin typeface="Times New Roman" panose="02020603050405020304" pitchFamily="18" charset="0"/>
              <a:ea typeface="楷体_GB2312" pitchFamily="49" charset="-122"/>
            </a:endParaRPr>
          </a:p>
          <a:p>
            <a:pPr lvl="1">
              <a:buClr>
                <a:srgbClr val="9900FF"/>
              </a:buClr>
              <a:buFont typeface="Wingdings" panose="05000000000000000000" pitchFamily="2" charset="2"/>
              <a:buNone/>
            </a:pPr>
            <a:r>
              <a:rPr lang="en-US" altLang="zh-CN" sz="3200" b="1" i="1" dirty="0">
                <a:solidFill>
                  <a:srgbClr val="3333CC"/>
                </a:solidFill>
                <a:latin typeface="Times New Roman" panose="02020603050405020304" pitchFamily="18" charset="0"/>
                <a:ea typeface="楷体_GB2312" pitchFamily="49" charset="-122"/>
              </a:rPr>
              <a:t>    </a:t>
            </a:r>
            <a:r>
              <a:rPr lang="zh-CN" altLang="en-US" sz="3200" b="1" dirty="0">
                <a:latin typeface="Times New Roman" panose="02020603050405020304" pitchFamily="18" charset="0"/>
                <a:ea typeface="楷体_GB2312" pitchFamily="49" charset="-122"/>
              </a:rPr>
              <a:t>指明编译生成的类所存放的根目录</a:t>
            </a:r>
            <a:endParaRPr lang="zh-CN" altLang="en-US" sz="3200" b="1" dirty="0">
              <a:latin typeface="Times New Roman" panose="02020603050405020304" pitchFamily="18" charset="0"/>
              <a:ea typeface="楷体_GB2312" pitchFamily="49" charset="-122"/>
            </a:endParaRPr>
          </a:p>
          <a:p>
            <a:pPr lvl="1">
              <a:buClr>
                <a:srgbClr val="9900FF"/>
              </a:buClr>
              <a:buFont typeface="Wingdings" panose="05000000000000000000" pitchFamily="2" charset="2"/>
              <a:buNone/>
            </a:pPr>
            <a:r>
              <a:rPr lang="zh-CN" altLang="en-US" sz="2800" b="1" i="1" dirty="0">
                <a:solidFill>
                  <a:srgbClr val="3333CC"/>
                </a:solidFill>
                <a:latin typeface="Times New Roman" panose="02020603050405020304" pitchFamily="18" charset="0"/>
                <a:ea typeface="楷体_GB2312" pitchFamily="49" charset="-122"/>
              </a:rPr>
              <a:t>    </a:t>
            </a:r>
            <a:endParaRPr lang="zh-CN" altLang="en-US" sz="2800" b="1" i="1" dirty="0">
              <a:solidFill>
                <a:srgbClr val="3333CC"/>
              </a:solidFill>
              <a:latin typeface="Times New Roman" panose="02020603050405020304" pitchFamily="18" charset="0"/>
              <a:ea typeface="楷体_GB2312" pitchFamily="49" charset="-122"/>
            </a:endParaRPr>
          </a:p>
        </p:txBody>
      </p:sp>
      <p:sp>
        <p:nvSpPr>
          <p:cNvPr id="2" name="灯片编号占位符 1"/>
          <p:cNvSpPr>
            <a:spLocks noGrp="1"/>
          </p:cNvSpPr>
          <p:nvPr>
            <p:ph type="sldNum" sz="quarter" idx="12"/>
          </p:nvPr>
        </p:nvSpPr>
        <p:spPr/>
        <p:txBody>
          <a:bodyPr/>
          <a:lstStyle/>
          <a:p>
            <a:pPr>
              <a:defRPr/>
            </a:pPr>
            <a:fld id="{8DD57248-A56D-443E-9C56-400B96625A29}" type="slidenum">
              <a:rPr lang="en-US" altLang="zh-CN" smtClean="0"/>
            </a:fld>
            <a:endParaRPr lang="en-US" altLang="zh-C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矩形 39939"/>
          <p:cNvSpPr>
            <a:spLocks noChangeArrowheads="1"/>
          </p:cNvSpPr>
          <p:nvPr/>
        </p:nvSpPr>
        <p:spPr bwMode="auto">
          <a:xfrm>
            <a:off x="551384" y="484042"/>
            <a:ext cx="787516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rgbClr val="9900FF"/>
              </a:buClr>
              <a:buFont typeface="Wingdings" panose="05000000000000000000" pitchFamily="2" charset="2"/>
              <a:buChar char="Ø"/>
            </a:pPr>
            <a:r>
              <a:rPr lang="en-US" altLang="zh-CN" sz="2800" b="1" dirty="0">
                <a:latin typeface="Times New Roman" panose="02020603050405020304" pitchFamily="18" charset="0"/>
                <a:ea typeface="楷体_GB2312" pitchFamily="49" charset="-122"/>
              </a:rPr>
              <a:t> </a:t>
            </a:r>
            <a:r>
              <a:rPr lang="zh-CN" altLang="en-US" sz="3600" b="1" dirty="0">
                <a:latin typeface="Times New Roman" panose="02020603050405020304" pitchFamily="18" charset="0"/>
                <a:ea typeface="楷体_GB2312" pitchFamily="49" charset="-122"/>
              </a:rPr>
              <a:t>解释器</a:t>
            </a:r>
            <a:r>
              <a:rPr lang="en-US" altLang="zh-CN" sz="3600" b="1" dirty="0">
                <a:latin typeface="Times New Roman" panose="02020603050405020304" pitchFamily="18" charset="0"/>
                <a:ea typeface="楷体_GB2312" pitchFamily="49" charset="-122"/>
              </a:rPr>
              <a:t>——java</a:t>
            </a:r>
            <a:endParaRPr lang="en-US" altLang="zh-CN" sz="3600" b="1" dirty="0">
              <a:latin typeface="Times New Roman" panose="02020603050405020304" pitchFamily="18" charset="0"/>
              <a:ea typeface="楷体_GB2312" pitchFamily="49" charset="-122"/>
            </a:endParaRPr>
          </a:p>
          <a:p>
            <a:r>
              <a:rPr lang="en-US" altLang="zh-CN" sz="3600" b="1" dirty="0">
                <a:latin typeface="Times New Roman" panose="02020603050405020304" pitchFamily="18" charset="0"/>
                <a:ea typeface="楷体_GB2312" pitchFamily="49" charset="-122"/>
              </a:rPr>
              <a:t>    </a:t>
            </a:r>
            <a:r>
              <a:rPr lang="zh-CN" altLang="en-US" sz="3600" b="1" dirty="0">
                <a:latin typeface="Times New Roman" panose="02020603050405020304" pitchFamily="18" charset="0"/>
                <a:ea typeface="楷体_GB2312" pitchFamily="49" charset="-122"/>
              </a:rPr>
              <a:t>解释执行</a:t>
            </a:r>
            <a:r>
              <a:rPr lang="en-US" altLang="zh-CN" sz="3600" b="1" dirty="0">
                <a:latin typeface="Times New Roman" panose="02020603050405020304" pitchFamily="18" charset="0"/>
                <a:ea typeface="楷体_GB2312" pitchFamily="49" charset="-122"/>
              </a:rPr>
              <a:t>java</a:t>
            </a:r>
            <a:r>
              <a:rPr lang="zh-CN" altLang="en-US" sz="3600" b="1" dirty="0">
                <a:latin typeface="Times New Roman" panose="02020603050405020304" pitchFamily="18" charset="0"/>
                <a:ea typeface="楷体_GB2312" pitchFamily="49" charset="-122"/>
              </a:rPr>
              <a:t>字节码</a:t>
            </a:r>
            <a:endParaRPr lang="zh-CN" altLang="en-US" sz="3600" b="1" dirty="0">
              <a:latin typeface="Times New Roman" panose="02020603050405020304" pitchFamily="18" charset="0"/>
              <a:ea typeface="楷体_GB2312" pitchFamily="49" charset="-122"/>
            </a:endParaRPr>
          </a:p>
          <a:p>
            <a:r>
              <a:rPr lang="zh-CN" altLang="en-US" sz="3600" b="1" dirty="0">
                <a:latin typeface="Times New Roman" panose="02020603050405020304" pitchFamily="18" charset="0"/>
                <a:ea typeface="楷体_GB2312" pitchFamily="49" charset="-122"/>
              </a:rPr>
              <a:t>      </a:t>
            </a:r>
            <a:r>
              <a:rPr lang="en-US" altLang="zh-CN" sz="3600" b="1" i="1" dirty="0">
                <a:solidFill>
                  <a:srgbClr val="9900FF"/>
                </a:solidFill>
                <a:latin typeface="Times New Roman" panose="02020603050405020304" pitchFamily="18" charset="0"/>
                <a:ea typeface="楷体_GB2312" pitchFamily="49" charset="-122"/>
              </a:rPr>
              <a:t>java  [</a:t>
            </a:r>
            <a:r>
              <a:rPr lang="zh-CN" altLang="en-US" sz="3600" b="1" i="1" dirty="0">
                <a:solidFill>
                  <a:srgbClr val="9900FF"/>
                </a:solidFill>
                <a:latin typeface="Times New Roman" panose="02020603050405020304" pitchFamily="18" charset="0"/>
                <a:ea typeface="楷体_GB2312" pitchFamily="49" charset="-122"/>
              </a:rPr>
              <a:t>选项</a:t>
            </a:r>
            <a:r>
              <a:rPr lang="en-US" altLang="zh-CN" sz="3600" b="1" i="1" dirty="0">
                <a:solidFill>
                  <a:srgbClr val="9900FF"/>
                </a:solidFill>
                <a:latin typeface="Times New Roman" panose="02020603050405020304" pitchFamily="18" charset="0"/>
                <a:ea typeface="楷体_GB2312" pitchFamily="49" charset="-122"/>
              </a:rPr>
              <a:t>]  </a:t>
            </a:r>
            <a:r>
              <a:rPr lang="zh-CN" altLang="en-US" sz="3600" b="1" i="1" dirty="0">
                <a:solidFill>
                  <a:srgbClr val="9900FF"/>
                </a:solidFill>
                <a:latin typeface="Times New Roman" panose="02020603050405020304" pitchFamily="18" charset="0"/>
                <a:ea typeface="楷体_GB2312" pitchFamily="49" charset="-122"/>
              </a:rPr>
              <a:t>类名  </a:t>
            </a:r>
            <a:r>
              <a:rPr lang="en-US" altLang="zh-CN" sz="3600" b="1" i="1" dirty="0">
                <a:solidFill>
                  <a:srgbClr val="9900FF"/>
                </a:solidFill>
                <a:latin typeface="Times New Roman" panose="02020603050405020304" pitchFamily="18" charset="0"/>
                <a:ea typeface="楷体_GB2312" pitchFamily="49" charset="-122"/>
              </a:rPr>
              <a:t>&lt;</a:t>
            </a:r>
            <a:r>
              <a:rPr lang="zh-CN" altLang="en-US" sz="3600" b="1" i="1" dirty="0">
                <a:solidFill>
                  <a:srgbClr val="9900FF"/>
                </a:solidFill>
                <a:latin typeface="Times New Roman" panose="02020603050405020304" pitchFamily="18" charset="0"/>
                <a:ea typeface="楷体_GB2312" pitchFamily="49" charset="-122"/>
              </a:rPr>
              <a:t>参数表</a:t>
            </a:r>
            <a:r>
              <a:rPr lang="en-US" altLang="zh-CN" sz="3600" b="1" i="1" dirty="0">
                <a:solidFill>
                  <a:srgbClr val="9900FF"/>
                </a:solidFill>
                <a:latin typeface="Times New Roman" panose="02020603050405020304" pitchFamily="18" charset="0"/>
                <a:ea typeface="楷体_GB2312" pitchFamily="49" charset="-122"/>
              </a:rPr>
              <a:t>&gt;</a:t>
            </a:r>
            <a:endParaRPr lang="en-US" altLang="zh-CN" sz="3600" b="1" i="1" dirty="0">
              <a:solidFill>
                <a:srgbClr val="9900FF"/>
              </a:solidFill>
              <a:latin typeface="Times New Roman" panose="02020603050405020304" pitchFamily="18" charset="0"/>
              <a:ea typeface="楷体_GB2312" pitchFamily="49" charset="-122"/>
            </a:endParaRPr>
          </a:p>
        </p:txBody>
      </p:sp>
      <p:sp>
        <p:nvSpPr>
          <p:cNvPr id="39941" name="圆角矩形标注 39940"/>
          <p:cNvSpPr>
            <a:spLocks noChangeArrowheads="1"/>
          </p:cNvSpPr>
          <p:nvPr/>
        </p:nvSpPr>
        <p:spPr bwMode="auto">
          <a:xfrm>
            <a:off x="7490446" y="404664"/>
            <a:ext cx="2536825" cy="957263"/>
          </a:xfrm>
          <a:prstGeom prst="wedgeRoundRectCallout">
            <a:avLst>
              <a:gd name="adj1" fmla="val -89436"/>
              <a:gd name="adj2" fmla="val 85987"/>
              <a:gd name="adj3" fmla="val 16667"/>
            </a:avLst>
          </a:prstGeom>
          <a:solidFill>
            <a:schemeClr val="accent2"/>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latin typeface="Times New Roman" panose="02020603050405020304" pitchFamily="18" charset="0"/>
                <a:ea typeface="楷体_GB2312" pitchFamily="49" charset="-122"/>
              </a:rPr>
              <a:t>传递给</a:t>
            </a:r>
            <a:r>
              <a:rPr lang="en-US" altLang="zh-CN" sz="2400" b="1" dirty="0">
                <a:latin typeface="Times New Roman" panose="02020603050405020304" pitchFamily="18" charset="0"/>
                <a:ea typeface="楷体_GB2312" pitchFamily="49" charset="-122"/>
              </a:rPr>
              <a:t>main()</a:t>
            </a:r>
            <a:endParaRPr lang="en-US" altLang="zh-CN" sz="2400" b="1" dirty="0">
              <a:latin typeface="Times New Roman" panose="02020603050405020304" pitchFamily="18" charset="0"/>
              <a:ea typeface="楷体_GB2312" pitchFamily="49" charset="-122"/>
            </a:endParaRPr>
          </a:p>
          <a:p>
            <a:pPr algn="ctr"/>
            <a:r>
              <a:rPr lang="zh-CN" altLang="en-US" sz="2400" b="1" dirty="0">
                <a:latin typeface="Times New Roman" panose="02020603050405020304" pitchFamily="18" charset="0"/>
                <a:ea typeface="楷体_GB2312" pitchFamily="49" charset="-122"/>
              </a:rPr>
              <a:t>中的</a:t>
            </a:r>
            <a:r>
              <a:rPr lang="en-US" altLang="zh-CN" sz="2400" b="1" dirty="0" err="1">
                <a:latin typeface="Times New Roman" panose="02020603050405020304" pitchFamily="18" charset="0"/>
                <a:ea typeface="楷体_GB2312" pitchFamily="49" charset="-122"/>
              </a:rPr>
              <a:t>args</a:t>
            </a:r>
            <a:r>
              <a:rPr lang="zh-CN" altLang="en-US" sz="2400" b="1" dirty="0">
                <a:latin typeface="Times New Roman" panose="02020603050405020304" pitchFamily="18" charset="0"/>
                <a:ea typeface="楷体_GB2312" pitchFamily="49" charset="-122"/>
              </a:rPr>
              <a:t>数组</a:t>
            </a:r>
            <a:endParaRPr lang="zh-CN" altLang="en-US" sz="2400" b="1" dirty="0">
              <a:latin typeface="Times New Roman" panose="02020603050405020304" pitchFamily="18" charset="0"/>
              <a:ea typeface="楷体_GB2312" pitchFamily="49" charset="-122"/>
            </a:endParaRPr>
          </a:p>
        </p:txBody>
      </p:sp>
      <p:sp>
        <p:nvSpPr>
          <p:cNvPr id="2" name="灯片编号占位符 1"/>
          <p:cNvSpPr>
            <a:spLocks noGrp="1"/>
          </p:cNvSpPr>
          <p:nvPr>
            <p:ph type="sldNum" sz="quarter" idx="12"/>
          </p:nvPr>
        </p:nvSpPr>
        <p:spPr>
          <a:xfrm>
            <a:off x="10992544" y="6111768"/>
            <a:ext cx="812800" cy="520700"/>
          </a:xfrm>
        </p:spPr>
        <p:txBody>
          <a:bodyPr/>
          <a:lstStyle/>
          <a:p>
            <a:pPr>
              <a:defRPr/>
            </a:pPr>
            <a:fld id="{A0898532-8B87-4F74-96F7-B087071824D0}" type="slidenum">
              <a:rPr lang="en-US" altLang="zh-CN" smtClean="0"/>
            </a:fld>
            <a:endParaRPr lang="en-US" altLang="zh-CN" dirty="0"/>
          </a:p>
        </p:txBody>
      </p:sp>
      <p:sp>
        <p:nvSpPr>
          <p:cNvPr id="6" name="文本框 15363"/>
          <p:cNvSpPr txBox="1">
            <a:spLocks noChangeArrowheads="1"/>
          </p:cNvSpPr>
          <p:nvPr/>
        </p:nvSpPr>
        <p:spPr bwMode="auto">
          <a:xfrm>
            <a:off x="674944" y="2445373"/>
            <a:ext cx="972185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rgbClr val="9900FF"/>
              </a:buClr>
              <a:buFont typeface="Wingdings" panose="05000000000000000000" pitchFamily="2" charset="2"/>
              <a:buChar char="Ø"/>
            </a:pPr>
            <a:r>
              <a:rPr lang="en-US" altLang="zh-CN" sz="2800" b="1" dirty="0">
                <a:latin typeface="Times New Roman" panose="02020603050405020304" pitchFamily="18" charset="0"/>
                <a:ea typeface="楷体_GB2312" pitchFamily="49" charset="-122"/>
              </a:rPr>
              <a:t> </a:t>
            </a:r>
            <a:r>
              <a:rPr lang="en-US" altLang="zh-CN" sz="3600" b="1" dirty="0">
                <a:latin typeface="Times New Roman" panose="02020603050405020304" pitchFamily="18" charset="0"/>
                <a:ea typeface="楷体_GB2312" pitchFamily="49" charset="-122"/>
              </a:rPr>
              <a:t>Java</a:t>
            </a:r>
            <a:r>
              <a:rPr lang="zh-CN" altLang="en-US" sz="3600" b="1" dirty="0">
                <a:latin typeface="Times New Roman" panose="02020603050405020304" pitchFamily="18" charset="0"/>
                <a:ea typeface="楷体_GB2312" pitchFamily="49" charset="-122"/>
              </a:rPr>
              <a:t>语言调试工具</a:t>
            </a:r>
            <a:r>
              <a:rPr lang="en-US" altLang="zh-CN" sz="3600" b="1" dirty="0">
                <a:latin typeface="Times New Roman" panose="02020603050405020304" pitchFamily="18" charset="0"/>
                <a:ea typeface="楷体_GB2312" pitchFamily="49" charset="-122"/>
              </a:rPr>
              <a:t>——</a:t>
            </a:r>
            <a:r>
              <a:rPr lang="en-US" altLang="zh-CN" sz="3600" b="1" dirty="0" err="1">
                <a:latin typeface="Times New Roman" panose="02020603050405020304" pitchFamily="18" charset="0"/>
                <a:ea typeface="楷体_GB2312" pitchFamily="49" charset="-122"/>
              </a:rPr>
              <a:t>jdb</a:t>
            </a:r>
            <a:endParaRPr lang="en-US" altLang="zh-CN" sz="3600" b="1" dirty="0">
              <a:latin typeface="Times New Roman" panose="02020603050405020304" pitchFamily="18" charset="0"/>
              <a:ea typeface="楷体_GB2312" pitchFamily="49" charset="-122"/>
            </a:endParaRPr>
          </a:p>
          <a:p>
            <a:pPr>
              <a:buClr>
                <a:srgbClr val="9900FF"/>
              </a:buClr>
              <a:buFont typeface="Wingdings" panose="05000000000000000000" pitchFamily="2" charset="2"/>
              <a:buNone/>
            </a:pPr>
            <a:r>
              <a:rPr lang="en-US" altLang="zh-CN" sz="3600" b="1" dirty="0">
                <a:latin typeface="Times New Roman" panose="02020603050405020304" pitchFamily="18" charset="0"/>
                <a:ea typeface="楷体_GB2312" pitchFamily="49" charset="-122"/>
              </a:rPr>
              <a:t>    </a:t>
            </a:r>
            <a:r>
              <a:rPr lang="zh-CN" altLang="en-US" sz="3200" b="1" dirty="0">
                <a:latin typeface="Times New Roman" panose="02020603050405020304" pitchFamily="18" charset="0"/>
                <a:ea typeface="楷体_GB2312" pitchFamily="49" charset="-122"/>
              </a:rPr>
              <a:t>调试用</a:t>
            </a:r>
            <a:r>
              <a:rPr lang="en-US" altLang="zh-CN" sz="3200" b="1" dirty="0">
                <a:latin typeface="Times New Roman" panose="02020603050405020304" pitchFamily="18" charset="0"/>
                <a:ea typeface="楷体_GB2312" pitchFamily="49" charset="-122"/>
              </a:rPr>
              <a:t>java</a:t>
            </a:r>
            <a:r>
              <a:rPr lang="zh-CN" altLang="en-US" sz="3200" b="1" dirty="0">
                <a:latin typeface="Times New Roman" panose="02020603050405020304" pitchFamily="18" charset="0"/>
                <a:ea typeface="楷体_GB2312" pitchFamily="49" charset="-122"/>
              </a:rPr>
              <a:t>语言编写的程序</a:t>
            </a:r>
            <a:endParaRPr lang="zh-CN" altLang="en-US" sz="3200" b="1" dirty="0">
              <a:latin typeface="Times New Roman" panose="02020603050405020304" pitchFamily="18" charset="0"/>
              <a:ea typeface="楷体_GB2312" pitchFamily="49" charset="-122"/>
            </a:endParaRPr>
          </a:p>
          <a:p>
            <a:pPr>
              <a:buClr>
                <a:srgbClr val="9900FF"/>
              </a:buClr>
              <a:buFont typeface="Wingdings" panose="05000000000000000000" pitchFamily="2" charset="2"/>
              <a:buNone/>
            </a:pPr>
            <a:endParaRPr lang="zh-CN" altLang="en-US" sz="2400" b="1" dirty="0">
              <a:latin typeface="Times New Roman" panose="02020603050405020304" pitchFamily="18" charset="0"/>
              <a:ea typeface="楷体_GB2312" pitchFamily="49" charset="-122"/>
            </a:endParaRPr>
          </a:p>
          <a:p>
            <a:pPr>
              <a:buClr>
                <a:srgbClr val="9900FF"/>
              </a:buClr>
              <a:buFont typeface="Wingdings" panose="05000000000000000000" pitchFamily="2" charset="2"/>
              <a:buNone/>
            </a:pPr>
            <a:r>
              <a:rPr lang="zh-CN" altLang="en-US" sz="2400" b="1" dirty="0">
                <a:latin typeface="Times New Roman" panose="02020603050405020304" pitchFamily="18" charset="0"/>
                <a:ea typeface="楷体_GB2312" pitchFamily="49" charset="-122"/>
              </a:rPr>
              <a:t>      </a:t>
            </a:r>
            <a:r>
              <a:rPr lang="en-US" altLang="zh-CN" sz="3200" b="1" i="1" dirty="0" err="1">
                <a:solidFill>
                  <a:srgbClr val="9900FF"/>
                </a:solidFill>
                <a:latin typeface="Times New Roman" panose="02020603050405020304" pitchFamily="18" charset="0"/>
                <a:ea typeface="楷体_GB2312" pitchFamily="49" charset="-122"/>
              </a:rPr>
              <a:t>jdb</a:t>
            </a:r>
            <a:r>
              <a:rPr lang="en-US" altLang="zh-CN" sz="3200" b="1" i="1" dirty="0">
                <a:solidFill>
                  <a:srgbClr val="9900FF"/>
                </a:solidFill>
                <a:latin typeface="Times New Roman" panose="02020603050405020304" pitchFamily="18" charset="0"/>
                <a:ea typeface="楷体_GB2312" pitchFamily="49" charset="-122"/>
              </a:rPr>
              <a:t>  [</a:t>
            </a:r>
            <a:r>
              <a:rPr lang="zh-CN" altLang="en-US" sz="3200" b="1" i="1" dirty="0">
                <a:solidFill>
                  <a:srgbClr val="9900FF"/>
                </a:solidFill>
                <a:latin typeface="Times New Roman" panose="02020603050405020304" pitchFamily="18" charset="0"/>
                <a:ea typeface="楷体_GB2312" pitchFamily="49" charset="-122"/>
              </a:rPr>
              <a:t>选项</a:t>
            </a:r>
            <a:r>
              <a:rPr lang="en-US" altLang="zh-CN" sz="3200" b="1" i="1" dirty="0">
                <a:solidFill>
                  <a:srgbClr val="9900FF"/>
                </a:solidFill>
                <a:latin typeface="Times New Roman" panose="02020603050405020304" pitchFamily="18" charset="0"/>
                <a:ea typeface="楷体_GB2312" pitchFamily="49" charset="-122"/>
              </a:rPr>
              <a:t>]   </a:t>
            </a:r>
            <a:r>
              <a:rPr lang="zh-CN" altLang="en-US" sz="3200" b="1" i="1" dirty="0">
                <a:solidFill>
                  <a:srgbClr val="9900FF"/>
                </a:solidFill>
                <a:latin typeface="Times New Roman" panose="02020603050405020304" pitchFamily="18" charset="0"/>
                <a:ea typeface="楷体_GB2312" pitchFamily="49" charset="-122"/>
              </a:rPr>
              <a:t>类名</a:t>
            </a:r>
            <a:r>
              <a:rPr lang="zh-CN" altLang="en-US" sz="3200" b="1" dirty="0">
                <a:solidFill>
                  <a:srgbClr val="9900FF"/>
                </a:solidFill>
                <a:latin typeface="Times New Roman" panose="02020603050405020304" pitchFamily="18" charset="0"/>
                <a:ea typeface="楷体_GB2312" pitchFamily="49" charset="-122"/>
              </a:rPr>
              <a:t>    </a:t>
            </a:r>
            <a:r>
              <a:rPr lang="zh-CN" altLang="en-US" sz="3200" b="1" i="1" dirty="0">
                <a:solidFill>
                  <a:srgbClr val="9900FF"/>
                </a:solidFill>
                <a:latin typeface="Times New Roman" panose="02020603050405020304" pitchFamily="18" charset="0"/>
                <a:ea typeface="楷体_GB2312" pitchFamily="49" charset="-122"/>
              </a:rPr>
              <a:t>或</a:t>
            </a:r>
            <a:r>
              <a:rPr lang="zh-CN" altLang="en-US" sz="3200" b="1" dirty="0">
                <a:solidFill>
                  <a:srgbClr val="9900FF"/>
                </a:solidFill>
                <a:latin typeface="Times New Roman" panose="02020603050405020304" pitchFamily="18" charset="0"/>
                <a:ea typeface="楷体_GB2312" pitchFamily="49" charset="-122"/>
              </a:rPr>
              <a:t>   </a:t>
            </a:r>
            <a:endParaRPr lang="zh-CN" altLang="en-US" sz="3200" b="1" dirty="0">
              <a:solidFill>
                <a:srgbClr val="9900FF"/>
              </a:solidFill>
              <a:latin typeface="Times New Roman" panose="02020603050405020304" pitchFamily="18" charset="0"/>
              <a:ea typeface="楷体_GB2312" pitchFamily="49" charset="-122"/>
            </a:endParaRPr>
          </a:p>
          <a:p>
            <a:pPr>
              <a:buClr>
                <a:srgbClr val="9900FF"/>
              </a:buClr>
              <a:buFont typeface="Wingdings" panose="05000000000000000000" pitchFamily="2" charset="2"/>
              <a:buNone/>
            </a:pPr>
            <a:r>
              <a:rPr lang="zh-CN" altLang="en-US" sz="3200" b="1" dirty="0">
                <a:solidFill>
                  <a:srgbClr val="9900FF"/>
                </a:solidFill>
                <a:latin typeface="Times New Roman" panose="02020603050405020304" pitchFamily="18" charset="0"/>
                <a:ea typeface="楷体_GB2312" pitchFamily="49" charset="-122"/>
              </a:rPr>
              <a:t>   </a:t>
            </a:r>
            <a:endParaRPr lang="zh-CN" altLang="en-US" sz="3200" b="1" dirty="0">
              <a:solidFill>
                <a:srgbClr val="9900FF"/>
              </a:solidFill>
              <a:latin typeface="Times New Roman" panose="02020603050405020304" pitchFamily="18" charset="0"/>
              <a:ea typeface="楷体_GB2312" pitchFamily="49" charset="-122"/>
            </a:endParaRPr>
          </a:p>
          <a:p>
            <a:pPr>
              <a:buClr>
                <a:srgbClr val="9900FF"/>
              </a:buClr>
              <a:buFont typeface="Wingdings" panose="05000000000000000000" pitchFamily="2" charset="2"/>
              <a:buNone/>
            </a:pPr>
            <a:r>
              <a:rPr lang="zh-CN" altLang="en-US" sz="3200" b="1" dirty="0">
                <a:solidFill>
                  <a:srgbClr val="9900FF"/>
                </a:solidFill>
                <a:latin typeface="Times New Roman" panose="02020603050405020304" pitchFamily="18" charset="0"/>
                <a:ea typeface="楷体_GB2312" pitchFamily="49" charset="-122"/>
              </a:rPr>
              <a:t>      </a:t>
            </a:r>
            <a:r>
              <a:rPr lang="en-US" altLang="zh-CN" sz="3200" b="1" i="1" dirty="0" err="1">
                <a:solidFill>
                  <a:srgbClr val="9900FF"/>
                </a:solidFill>
                <a:latin typeface="Times New Roman" panose="02020603050405020304" pitchFamily="18" charset="0"/>
                <a:ea typeface="楷体_GB2312" pitchFamily="49" charset="-122"/>
              </a:rPr>
              <a:t>jdb</a:t>
            </a:r>
            <a:r>
              <a:rPr lang="en-US" altLang="zh-CN" sz="3200" b="1" i="1" dirty="0">
                <a:solidFill>
                  <a:srgbClr val="9900FF"/>
                </a:solidFill>
                <a:latin typeface="Times New Roman" panose="02020603050405020304" pitchFamily="18" charset="0"/>
                <a:ea typeface="楷体_GB2312" pitchFamily="49" charset="-122"/>
              </a:rPr>
              <a:t>   [-host  </a:t>
            </a:r>
            <a:r>
              <a:rPr lang="zh-CN" altLang="en-US" sz="3200" b="1" i="1" dirty="0">
                <a:solidFill>
                  <a:srgbClr val="9900FF"/>
                </a:solidFill>
                <a:latin typeface="Times New Roman" panose="02020603050405020304" pitchFamily="18" charset="0"/>
                <a:ea typeface="楷体_GB2312" pitchFamily="49" charset="-122"/>
              </a:rPr>
              <a:t>主机名</a:t>
            </a:r>
            <a:r>
              <a:rPr lang="en-US" altLang="zh-CN" sz="3200" b="1" i="1" dirty="0">
                <a:solidFill>
                  <a:srgbClr val="9900FF"/>
                </a:solidFill>
                <a:latin typeface="Times New Roman" panose="02020603050405020304" pitchFamily="18" charset="0"/>
                <a:ea typeface="楷体_GB2312" pitchFamily="49" charset="-122"/>
              </a:rPr>
              <a:t>]  -password  </a:t>
            </a:r>
            <a:r>
              <a:rPr lang="zh-CN" altLang="en-US" sz="3200" b="1" i="1" dirty="0">
                <a:solidFill>
                  <a:srgbClr val="9900FF"/>
                </a:solidFill>
                <a:latin typeface="Times New Roman" panose="02020603050405020304" pitchFamily="18" charset="0"/>
                <a:ea typeface="楷体_GB2312" pitchFamily="49" charset="-122"/>
              </a:rPr>
              <a:t>口令</a:t>
            </a:r>
            <a:endParaRPr lang="zh-CN" altLang="en-US" sz="3200" b="1" i="1" dirty="0">
              <a:solidFill>
                <a:srgbClr val="9900FF"/>
              </a:solidFill>
              <a:latin typeface="Times New Roman" panose="02020603050405020304" pitchFamily="18" charset="0"/>
              <a:ea typeface="楷体_GB2312" pitchFamily="49" charset="-122"/>
            </a:endParaRPr>
          </a:p>
          <a:p>
            <a:pPr>
              <a:buClr>
                <a:srgbClr val="9900FF"/>
              </a:buClr>
              <a:buFont typeface="Wingdings" panose="05000000000000000000" pitchFamily="2" charset="2"/>
              <a:buNone/>
            </a:pPr>
            <a:endParaRPr lang="zh-CN" altLang="en-US" sz="2400" b="1" i="1" dirty="0">
              <a:solidFill>
                <a:srgbClr val="9900FF"/>
              </a:solidFill>
              <a:latin typeface="Times New Roman" panose="02020603050405020304" pitchFamily="18" charset="0"/>
              <a:ea typeface="楷体_GB2312" pitchFamily="49" charset="-122"/>
            </a:endParaRPr>
          </a:p>
          <a:p>
            <a:pPr>
              <a:buClr>
                <a:srgbClr val="9900FF"/>
              </a:buClr>
              <a:buFont typeface="Wingdings" panose="05000000000000000000" pitchFamily="2" charset="2"/>
              <a:buNone/>
            </a:pPr>
            <a:endParaRPr lang="zh-CN" altLang="en-US" sz="2400" b="1" i="1" dirty="0">
              <a:solidFill>
                <a:srgbClr val="9900FF"/>
              </a:solidFill>
              <a:latin typeface="Times New Roman" panose="02020603050405020304" pitchFamily="18" charset="0"/>
              <a:ea typeface="楷体_GB2312" pitchFamily="49" charset="-122"/>
            </a:endParaRPr>
          </a:p>
          <a:p>
            <a:pPr>
              <a:buClr>
                <a:srgbClr val="9900FF"/>
              </a:buClr>
              <a:buFont typeface="Wingdings" panose="05000000000000000000" pitchFamily="2" charset="2"/>
              <a:buNone/>
            </a:pPr>
            <a:endParaRPr lang="zh-CN" altLang="en-US" sz="2400" b="1" i="1" dirty="0">
              <a:solidFill>
                <a:srgbClr val="9900FF"/>
              </a:solidFill>
              <a:latin typeface="Times New Roman" panose="02020603050405020304" pitchFamily="18" charset="0"/>
              <a:ea typeface="楷体_GB2312" pitchFamily="49" charset="-122"/>
            </a:endParaRPr>
          </a:p>
        </p:txBody>
      </p:sp>
      <p:sp>
        <p:nvSpPr>
          <p:cNvPr id="7" name="圆角矩形标注 6"/>
          <p:cNvSpPr>
            <a:spLocks noChangeArrowheads="1"/>
          </p:cNvSpPr>
          <p:nvPr/>
        </p:nvSpPr>
        <p:spPr bwMode="auto">
          <a:xfrm>
            <a:off x="6986390" y="2430240"/>
            <a:ext cx="2952328" cy="936104"/>
          </a:xfrm>
          <a:prstGeom prst="wedgeRoundRectCallout">
            <a:avLst>
              <a:gd name="adj1" fmla="val -148145"/>
              <a:gd name="adj2" fmla="val 117905"/>
              <a:gd name="adj3" fmla="val 16667"/>
            </a:avLst>
          </a:prstGeom>
          <a:solidFill>
            <a:schemeClr val="accent2"/>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latin typeface="Times New Roman" panose="02020603050405020304" pitchFamily="18" charset="0"/>
                <a:ea typeface="楷体_GB2312" pitchFamily="49" charset="-122"/>
              </a:rPr>
              <a:t>由</a:t>
            </a:r>
            <a:r>
              <a:rPr lang="en-US" altLang="zh-CN" sz="2400" b="1" dirty="0" err="1">
                <a:latin typeface="Times New Roman" panose="02020603050405020304" pitchFamily="18" charset="0"/>
                <a:ea typeface="楷体_GB2312" pitchFamily="49" charset="-122"/>
              </a:rPr>
              <a:t>jdb</a:t>
            </a:r>
            <a:r>
              <a:rPr lang="zh-CN" altLang="en-US" sz="2400" b="1" dirty="0">
                <a:latin typeface="Times New Roman" panose="02020603050405020304" pitchFamily="18" charset="0"/>
                <a:ea typeface="楷体_GB2312" pitchFamily="49" charset="-122"/>
              </a:rPr>
              <a:t>解释执行</a:t>
            </a:r>
            <a:endParaRPr lang="zh-CN" altLang="en-US" sz="2400" b="1" dirty="0">
              <a:latin typeface="Times New Roman" panose="02020603050405020304" pitchFamily="18" charset="0"/>
              <a:ea typeface="楷体_GB2312" pitchFamily="49" charset="-122"/>
            </a:endParaRPr>
          </a:p>
          <a:p>
            <a:pPr algn="ctr"/>
            <a:r>
              <a:rPr lang="zh-CN" altLang="en-US" sz="2400" b="1" dirty="0">
                <a:latin typeface="Times New Roman" panose="02020603050405020304" pitchFamily="18" charset="0"/>
                <a:ea typeface="楷体_GB2312" pitchFamily="49" charset="-122"/>
              </a:rPr>
              <a:t>被调试的类</a:t>
            </a:r>
            <a:endParaRPr lang="zh-CN" altLang="en-US" sz="2400" b="1" dirty="0">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ppt_x</p:attrName>
                                        </p:attrNameLst>
                                      </p:cBhvr>
                                      <p:tavLst>
                                        <p:tav tm="0">
                                          <p:val>
                                            <p:strVal val="#ppt_x-.2"/>
                                          </p:val>
                                        </p:tav>
                                        <p:tav tm="100000">
                                          <p:val>
                                            <p:strVal val="#ppt_x"/>
                                          </p:val>
                                        </p:tav>
                                      </p:tavLst>
                                    </p:anim>
                                    <p:anim calcmode="lin" valueType="num">
                                      <p:cBhvr>
                                        <p:cTn id="12"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6385"/>
          <p:cNvSpPr>
            <a:spLocks noGrp="1" noRot="1" noChangeArrowheads="1"/>
          </p:cNvSpPr>
          <p:nvPr>
            <p:ph type="title"/>
          </p:nvPr>
        </p:nvSpPr>
        <p:spPr>
          <a:xfrm>
            <a:off x="479376" y="188640"/>
            <a:ext cx="7488832" cy="720824"/>
          </a:xfrm>
        </p:spPr>
        <p:txBody>
          <a:bodyPr/>
          <a:lstStyle/>
          <a:p>
            <a:pPr>
              <a:defRPr/>
            </a:pPr>
            <a:r>
              <a:rPr lang="zh-CN" altLang="en-US" sz="5400" dirty="0">
                <a:solidFill>
                  <a:srgbClr val="000099"/>
                </a:solidFill>
              </a:rPr>
              <a:t>搭建</a:t>
            </a:r>
            <a:r>
              <a:rPr lang="en-US" altLang="zh-CN" sz="5400" dirty="0">
                <a:solidFill>
                  <a:srgbClr val="000099"/>
                </a:solidFill>
              </a:rPr>
              <a:t>Java</a:t>
            </a:r>
            <a:r>
              <a:rPr lang="zh-CN" altLang="en-US" sz="5400" dirty="0">
                <a:solidFill>
                  <a:srgbClr val="000099"/>
                </a:solidFill>
              </a:rPr>
              <a:t>的开发环境</a:t>
            </a:r>
            <a:endParaRPr lang="zh-CN" altLang="en-US" sz="5400" dirty="0">
              <a:solidFill>
                <a:srgbClr val="000099"/>
              </a:solidFill>
            </a:endParaRPr>
          </a:p>
        </p:txBody>
      </p:sp>
      <p:sp>
        <p:nvSpPr>
          <p:cNvPr id="33794" name="文本占位符 16386"/>
          <p:cNvSpPr>
            <a:spLocks noGrp="1" noRot="1" noChangeArrowheads="1"/>
          </p:cNvSpPr>
          <p:nvPr>
            <p:ph idx="1"/>
          </p:nvPr>
        </p:nvSpPr>
        <p:spPr>
          <a:xfrm>
            <a:off x="516212" y="692696"/>
            <a:ext cx="11337651" cy="5616575"/>
          </a:xfrm>
        </p:spPr>
        <p:txBody>
          <a:bodyPr/>
          <a:lstStyle/>
          <a:p>
            <a:pPr>
              <a:lnSpc>
                <a:spcPct val="150000"/>
              </a:lnSpc>
              <a:buClr>
                <a:srgbClr val="9900FF"/>
              </a:buClr>
              <a:buFont typeface="Wingdings" panose="05000000000000000000" pitchFamily="2" charset="2"/>
              <a:buChar char="p"/>
              <a:defRPr/>
            </a:pPr>
            <a:r>
              <a:rPr lang="en-US" altLang="zh-CN" sz="2400" dirty="0">
                <a:solidFill>
                  <a:schemeClr val="tx1"/>
                </a:solidFill>
              </a:rPr>
              <a:t> </a:t>
            </a:r>
            <a:r>
              <a:rPr lang="zh-CN" altLang="en-US" sz="2800" dirty="0">
                <a:solidFill>
                  <a:schemeClr val="tx1"/>
                </a:solidFill>
              </a:rPr>
              <a:t>安装</a:t>
            </a:r>
            <a:r>
              <a:rPr lang="en-US" altLang="zh-CN" sz="2800" dirty="0">
                <a:solidFill>
                  <a:schemeClr val="tx1"/>
                </a:solidFill>
              </a:rPr>
              <a:t>Sun</a:t>
            </a:r>
            <a:r>
              <a:rPr lang="zh-CN" altLang="en-US" sz="2800" dirty="0">
                <a:solidFill>
                  <a:schemeClr val="tx1"/>
                </a:solidFill>
              </a:rPr>
              <a:t>公司推出的</a:t>
            </a:r>
            <a:r>
              <a:rPr lang="en-US" altLang="zh-CN" sz="2800" dirty="0">
                <a:solidFill>
                  <a:schemeClr val="tx1"/>
                </a:solidFill>
              </a:rPr>
              <a:t>JDK(Java Development Kit)</a:t>
            </a:r>
            <a:endParaRPr lang="en-US" altLang="zh-CN" sz="2800" dirty="0">
              <a:solidFill>
                <a:schemeClr val="tx1"/>
              </a:solidFill>
            </a:endParaRPr>
          </a:p>
          <a:p>
            <a:pPr>
              <a:lnSpc>
                <a:spcPct val="150000"/>
              </a:lnSpc>
              <a:buClr>
                <a:srgbClr val="9900FF"/>
              </a:buClr>
              <a:buFont typeface="Wingdings" panose="05000000000000000000" pitchFamily="2" charset="2"/>
              <a:buNone/>
              <a:defRPr/>
            </a:pPr>
            <a:r>
              <a:rPr lang="en-US" altLang="zh-CN" sz="2800" dirty="0">
                <a:solidFill>
                  <a:schemeClr val="tx1"/>
                </a:solidFill>
              </a:rPr>
              <a:t>     </a:t>
            </a:r>
            <a:r>
              <a:rPr lang="zh-CN" altLang="en-US" sz="2800" dirty="0">
                <a:solidFill>
                  <a:schemeClr val="tx1"/>
                </a:solidFill>
              </a:rPr>
              <a:t>下载地址</a:t>
            </a:r>
            <a:r>
              <a:rPr lang="en-US" altLang="zh-CN" sz="2800" dirty="0">
                <a:solidFill>
                  <a:schemeClr val="tx1"/>
                </a:solidFill>
              </a:rPr>
              <a:t>: </a:t>
            </a:r>
            <a:r>
              <a:rPr lang="en-US" altLang="zh-CN" sz="2800" dirty="0">
                <a:solidFill>
                  <a:schemeClr val="tx1"/>
                </a:solidFill>
                <a:hlinkClick r:id="rId1"/>
              </a:rPr>
              <a:t>http://java.sun.com/javase/downloads/index.jsp</a:t>
            </a:r>
            <a:endParaRPr lang="en-US" altLang="zh-CN" sz="2800" dirty="0">
              <a:solidFill>
                <a:schemeClr val="tx1"/>
              </a:solidFill>
            </a:endParaRPr>
          </a:p>
          <a:p>
            <a:pPr>
              <a:lnSpc>
                <a:spcPct val="150000"/>
              </a:lnSpc>
              <a:buClr>
                <a:srgbClr val="9900FF"/>
              </a:buClr>
              <a:buFont typeface="Wingdings" panose="05000000000000000000" pitchFamily="2" charset="2"/>
              <a:buNone/>
              <a:defRPr/>
            </a:pPr>
            <a:r>
              <a:rPr lang="en-US" altLang="zh-CN" sz="2800" dirty="0">
                <a:solidFill>
                  <a:schemeClr val="tx1"/>
                </a:solidFill>
              </a:rPr>
              <a:t>      </a:t>
            </a:r>
            <a:r>
              <a:rPr lang="zh-CN" altLang="en-US" sz="2800" dirty="0">
                <a:solidFill>
                  <a:schemeClr val="tx1"/>
                </a:solidFill>
              </a:rPr>
              <a:t>如</a:t>
            </a:r>
            <a:r>
              <a:rPr lang="en-US" altLang="zh-CN" sz="2800" i="1" dirty="0"/>
              <a:t>jdk-6u2-windows-i586-p (JDK 1.6)</a:t>
            </a:r>
            <a:endParaRPr lang="en-US" altLang="zh-CN" sz="2800" i="1" dirty="0"/>
          </a:p>
          <a:p>
            <a:pPr>
              <a:lnSpc>
                <a:spcPct val="150000"/>
              </a:lnSpc>
              <a:buClr>
                <a:srgbClr val="9900FF"/>
              </a:buClr>
              <a:buFont typeface="Wingdings" panose="05000000000000000000" pitchFamily="2" charset="2"/>
              <a:buChar char="p"/>
              <a:defRPr/>
            </a:pPr>
            <a:r>
              <a:rPr lang="en-US" altLang="zh-CN" sz="2800" dirty="0">
                <a:solidFill>
                  <a:schemeClr val="tx1"/>
                </a:solidFill>
              </a:rPr>
              <a:t> </a:t>
            </a:r>
            <a:r>
              <a:rPr lang="zh-CN" altLang="en-US" sz="2800" dirty="0">
                <a:solidFill>
                  <a:schemeClr val="tx1"/>
                </a:solidFill>
              </a:rPr>
              <a:t>系统环境变量</a:t>
            </a:r>
            <a:r>
              <a:rPr lang="en-US" altLang="zh-CN" sz="2800" dirty="0">
                <a:solidFill>
                  <a:schemeClr val="tx1"/>
                </a:solidFill>
              </a:rPr>
              <a:t>Path</a:t>
            </a:r>
            <a:r>
              <a:rPr lang="zh-CN" altLang="en-US" sz="2800" dirty="0">
                <a:solidFill>
                  <a:schemeClr val="tx1"/>
                </a:solidFill>
              </a:rPr>
              <a:t>值的设置</a:t>
            </a:r>
            <a:endParaRPr lang="zh-CN" altLang="en-US" sz="2800" dirty="0">
              <a:solidFill>
                <a:schemeClr val="tx1"/>
              </a:solidFill>
            </a:endParaRPr>
          </a:p>
          <a:p>
            <a:pPr>
              <a:lnSpc>
                <a:spcPct val="150000"/>
              </a:lnSpc>
              <a:buClr>
                <a:srgbClr val="9900FF"/>
              </a:buClr>
              <a:buFont typeface="Wingdings" panose="05000000000000000000" pitchFamily="2" charset="2"/>
              <a:buNone/>
              <a:defRPr/>
            </a:pPr>
            <a:r>
              <a:rPr lang="zh-CN" altLang="en-US" sz="2800" dirty="0">
                <a:solidFill>
                  <a:schemeClr val="tx1"/>
                </a:solidFill>
              </a:rPr>
              <a:t>       “我的电脑”</a:t>
            </a:r>
            <a:r>
              <a:rPr lang="en-US" altLang="zh-CN" sz="2800" dirty="0">
                <a:solidFill>
                  <a:schemeClr val="tx1"/>
                </a:solidFill>
              </a:rPr>
              <a:t>|“</a:t>
            </a:r>
            <a:r>
              <a:rPr lang="zh-CN" altLang="en-US" sz="2800" dirty="0">
                <a:solidFill>
                  <a:schemeClr val="tx1"/>
                </a:solidFill>
              </a:rPr>
              <a:t>属性”</a:t>
            </a:r>
            <a:r>
              <a:rPr lang="en-US" altLang="zh-CN" sz="2800" dirty="0">
                <a:solidFill>
                  <a:schemeClr val="tx1"/>
                </a:solidFill>
              </a:rPr>
              <a:t>|“</a:t>
            </a:r>
            <a:r>
              <a:rPr lang="zh-CN" altLang="en-US" sz="2800" dirty="0">
                <a:solidFill>
                  <a:schemeClr val="tx1"/>
                </a:solidFill>
              </a:rPr>
              <a:t>高级”</a:t>
            </a:r>
            <a:r>
              <a:rPr lang="en-US" altLang="zh-CN" sz="2800" dirty="0">
                <a:solidFill>
                  <a:schemeClr val="tx1"/>
                </a:solidFill>
              </a:rPr>
              <a:t>|“</a:t>
            </a:r>
            <a:r>
              <a:rPr lang="zh-CN" altLang="en-US" sz="2800" dirty="0">
                <a:solidFill>
                  <a:schemeClr val="tx1"/>
                </a:solidFill>
              </a:rPr>
              <a:t>环境变量”</a:t>
            </a:r>
            <a:r>
              <a:rPr lang="en-US" altLang="zh-CN" sz="2800" dirty="0">
                <a:solidFill>
                  <a:schemeClr val="tx1"/>
                </a:solidFill>
              </a:rPr>
              <a:t>|</a:t>
            </a:r>
            <a:r>
              <a:rPr lang="zh-CN" altLang="en-US" sz="2800" dirty="0">
                <a:solidFill>
                  <a:schemeClr val="tx1"/>
                </a:solidFill>
              </a:rPr>
              <a:t>系统变量处</a:t>
            </a:r>
            <a:endParaRPr lang="zh-CN" altLang="en-US" sz="2800" dirty="0">
              <a:solidFill>
                <a:schemeClr val="tx1"/>
              </a:solidFill>
            </a:endParaRPr>
          </a:p>
          <a:p>
            <a:pPr>
              <a:lnSpc>
                <a:spcPct val="150000"/>
              </a:lnSpc>
              <a:buClr>
                <a:srgbClr val="9900FF"/>
              </a:buClr>
              <a:buFont typeface="Wingdings" panose="05000000000000000000" pitchFamily="2" charset="2"/>
              <a:buNone/>
              <a:defRPr/>
            </a:pPr>
            <a:r>
              <a:rPr lang="zh-CN" altLang="en-US" sz="2800" dirty="0"/>
              <a:t>        </a:t>
            </a:r>
            <a:r>
              <a:rPr lang="en-US" altLang="zh-CN" sz="2800" i="1" dirty="0" smtClean="0"/>
              <a:t>Path=D:\</a:t>
            </a:r>
            <a:r>
              <a:rPr lang="en-US" altLang="zh-CN" sz="2800" i="1" dirty="0"/>
              <a:t>jdk1.6\bin;</a:t>
            </a:r>
            <a:r>
              <a:rPr lang="en-US" altLang="zh-CN" sz="2800" dirty="0"/>
              <a:t> </a:t>
            </a:r>
            <a:endParaRPr lang="en-US" altLang="zh-CN" sz="2800" dirty="0"/>
          </a:p>
          <a:p>
            <a:pPr>
              <a:lnSpc>
                <a:spcPct val="150000"/>
              </a:lnSpc>
              <a:buClr>
                <a:srgbClr val="9900FF"/>
              </a:buClr>
              <a:buFont typeface="Wingdings" panose="05000000000000000000" pitchFamily="2" charset="2"/>
              <a:buChar char="p"/>
              <a:defRPr/>
            </a:pPr>
            <a:r>
              <a:rPr lang="en-US" altLang="zh-CN" sz="2800" dirty="0">
                <a:solidFill>
                  <a:schemeClr val="tx1"/>
                </a:solidFill>
              </a:rPr>
              <a:t> </a:t>
            </a:r>
            <a:r>
              <a:rPr lang="zh-CN" altLang="en-US" sz="2800" dirty="0">
                <a:solidFill>
                  <a:schemeClr val="tx1"/>
                </a:solidFill>
              </a:rPr>
              <a:t>系统环境</a:t>
            </a:r>
            <a:r>
              <a:rPr lang="zh-CN" altLang="en-US" sz="2800" dirty="0" smtClean="0">
                <a:solidFill>
                  <a:schemeClr val="tx1"/>
                </a:solidFill>
              </a:rPr>
              <a:t>变量</a:t>
            </a:r>
            <a:r>
              <a:rPr lang="en-US" altLang="zh-CN" sz="2800" dirty="0" err="1" smtClean="0">
                <a:solidFill>
                  <a:schemeClr val="tx1"/>
                </a:solidFill>
              </a:rPr>
              <a:t>JAVA_HOME</a:t>
            </a:r>
            <a:r>
              <a:rPr lang="zh-CN" altLang="en-US" sz="2800" dirty="0" smtClean="0">
                <a:solidFill>
                  <a:schemeClr val="tx1"/>
                </a:solidFill>
              </a:rPr>
              <a:t>值</a:t>
            </a:r>
            <a:r>
              <a:rPr lang="zh-CN" altLang="en-US" sz="2800" dirty="0">
                <a:solidFill>
                  <a:schemeClr val="tx1"/>
                </a:solidFill>
              </a:rPr>
              <a:t>的设置</a:t>
            </a:r>
            <a:endParaRPr lang="zh-CN" altLang="en-US" sz="2800" dirty="0">
              <a:solidFill>
                <a:schemeClr val="tx1"/>
              </a:solidFill>
            </a:endParaRPr>
          </a:p>
          <a:p>
            <a:pPr>
              <a:lnSpc>
                <a:spcPct val="150000"/>
              </a:lnSpc>
              <a:buClr>
                <a:srgbClr val="9900FF"/>
              </a:buClr>
              <a:buFont typeface="Wingdings" panose="05000000000000000000" pitchFamily="2" charset="2"/>
              <a:buNone/>
              <a:defRPr/>
            </a:pPr>
            <a:r>
              <a:rPr lang="en-US" altLang="zh-CN" sz="2800" i="1" dirty="0" smtClean="0"/>
              <a:t>       </a:t>
            </a:r>
            <a:r>
              <a:rPr lang="en-US" altLang="zh-CN" sz="2800" i="1" dirty="0" err="1" smtClean="0"/>
              <a:t>JAVA_HOME</a:t>
            </a:r>
            <a:r>
              <a:rPr lang="en-US" altLang="zh-CN" sz="2800" i="1" dirty="0" smtClean="0"/>
              <a:t>=D:\</a:t>
            </a:r>
            <a:r>
              <a:rPr lang="en-US" altLang="zh-CN" sz="2800" i="1" dirty="0" err="1" smtClean="0"/>
              <a:t>jdk1.6</a:t>
            </a:r>
            <a:endParaRPr lang="en-US" altLang="zh-CN" sz="2800" i="1" dirty="0"/>
          </a:p>
        </p:txBody>
      </p:sp>
      <p:sp>
        <p:nvSpPr>
          <p:cNvPr id="2" name="灯片编号占位符 1"/>
          <p:cNvSpPr>
            <a:spLocks noGrp="1"/>
          </p:cNvSpPr>
          <p:nvPr>
            <p:ph type="sldNum" sz="quarter" idx="12"/>
          </p:nvPr>
        </p:nvSpPr>
        <p:spPr/>
        <p:txBody>
          <a:bodyPr/>
          <a:lstStyle/>
          <a:p>
            <a:pPr>
              <a:defRPr/>
            </a:pPr>
            <a:fld id="{8DD57248-A56D-443E-9C56-400B96625A29}" type="slidenum">
              <a:rPr lang="en-US" altLang="zh-CN" smtClean="0"/>
            </a:fld>
            <a:endParaRPr lang="en-US" altLang="zh-C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A0898532-8B87-4F74-96F7-B087071824D0}" type="slidenum">
              <a:rPr lang="en-US" altLang="zh-CN" smtClean="0"/>
            </a:fld>
            <a:endParaRPr lang="en-US" altLang="zh-CN" dirty="0"/>
          </a:p>
        </p:txBody>
      </p:sp>
      <p:pic>
        <p:nvPicPr>
          <p:cNvPr id="3" name="图片 2"/>
          <p:cNvPicPr>
            <a:picLocks noChangeAspect="1"/>
          </p:cNvPicPr>
          <p:nvPr/>
        </p:nvPicPr>
        <p:blipFill>
          <a:blip r:embed="rId1"/>
          <a:stretch>
            <a:fillRect/>
          </a:stretch>
        </p:blipFill>
        <p:spPr>
          <a:xfrm>
            <a:off x="911424" y="78904"/>
            <a:ext cx="9649072" cy="6779096"/>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184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5520" y="692696"/>
            <a:ext cx="7777162" cy="588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文本框 18436"/>
          <p:cNvSpPr txBox="1">
            <a:spLocks noChangeArrowheads="1"/>
          </p:cNvSpPr>
          <p:nvPr/>
        </p:nvSpPr>
        <p:spPr bwMode="auto">
          <a:xfrm>
            <a:off x="623392" y="-14986"/>
            <a:ext cx="102739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ea typeface="楷体_GB2312" pitchFamily="49" charset="-122"/>
              </a:rPr>
              <a:t>bin</a:t>
            </a:r>
            <a:r>
              <a:rPr lang="zh-CN" altLang="en-US" sz="3200" b="1" dirty="0">
                <a:ea typeface="楷体_GB2312" pitchFamily="49" charset="-122"/>
              </a:rPr>
              <a:t>文件夹中含有编译器、解释器和一些其他可执行文件</a:t>
            </a:r>
            <a:endParaRPr lang="zh-CN" altLang="en-US" sz="3200" b="1" dirty="0">
              <a:ea typeface="楷体_GB2312" pitchFamily="49" charset="-122"/>
            </a:endParaRPr>
          </a:p>
        </p:txBody>
      </p:sp>
      <p:sp>
        <p:nvSpPr>
          <p:cNvPr id="2" name="灯片编号占位符 1"/>
          <p:cNvSpPr>
            <a:spLocks noGrp="1"/>
          </p:cNvSpPr>
          <p:nvPr>
            <p:ph type="sldNum" sz="quarter" idx="12"/>
          </p:nvPr>
        </p:nvSpPr>
        <p:spPr/>
        <p:txBody>
          <a:bodyPr/>
          <a:lstStyle/>
          <a:p>
            <a:pPr>
              <a:defRPr/>
            </a:pPr>
            <a:fld id="{A0898532-8B87-4F74-96F7-B087071824D0}" type="slidenum">
              <a:rPr lang="en-US" altLang="zh-CN" smtClean="0"/>
            </a:fld>
            <a:endParaRPr lang="en-US" altLang="zh-CN"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矩形 19459"/>
          <p:cNvSpPr>
            <a:spLocks noRot="1" noChangeArrowheads="1"/>
          </p:cNvSpPr>
          <p:nvPr/>
        </p:nvSpPr>
        <p:spPr bwMode="auto">
          <a:xfrm>
            <a:off x="-168696" y="0"/>
            <a:ext cx="7920880" cy="76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zh-CN" altLang="en-US" sz="4400" b="1" cap="small" dirty="0">
                <a:solidFill>
                  <a:srgbClr val="000099"/>
                </a:solidFill>
                <a:latin typeface="+mj-lt"/>
                <a:ea typeface="+mj-ea"/>
                <a:cs typeface="+mj-cs"/>
              </a:rPr>
              <a:t>常见的</a:t>
            </a:r>
            <a:r>
              <a:rPr lang="en-US" altLang="zh-CN" sz="4400" b="1" cap="small" dirty="0" smtClean="0">
                <a:solidFill>
                  <a:srgbClr val="000099"/>
                </a:solidFill>
                <a:latin typeface="+mj-lt"/>
                <a:ea typeface="+mj-ea"/>
                <a:cs typeface="+mj-cs"/>
              </a:rPr>
              <a:t>Java</a:t>
            </a:r>
            <a:r>
              <a:rPr lang="zh-CN" altLang="en-US" sz="4400" b="1" cap="small" dirty="0" smtClean="0">
                <a:solidFill>
                  <a:srgbClr val="000099"/>
                </a:solidFill>
                <a:latin typeface="+mj-lt"/>
                <a:ea typeface="+mj-ea"/>
                <a:cs typeface="+mj-cs"/>
              </a:rPr>
              <a:t>可视化开发</a:t>
            </a:r>
            <a:r>
              <a:rPr lang="zh-CN" altLang="en-US" sz="4400" b="1" cap="small" dirty="0">
                <a:solidFill>
                  <a:srgbClr val="000099"/>
                </a:solidFill>
                <a:latin typeface="+mj-lt"/>
                <a:ea typeface="+mj-ea"/>
                <a:cs typeface="+mj-cs"/>
              </a:rPr>
              <a:t>环境</a:t>
            </a:r>
            <a:endParaRPr lang="zh-CN" altLang="en-US" sz="4400" b="1" cap="small" dirty="0">
              <a:solidFill>
                <a:srgbClr val="000099"/>
              </a:solidFill>
              <a:latin typeface="+mj-lt"/>
              <a:ea typeface="+mj-ea"/>
              <a:cs typeface="+mj-cs"/>
            </a:endParaRPr>
          </a:p>
        </p:txBody>
      </p:sp>
      <p:sp>
        <p:nvSpPr>
          <p:cNvPr id="3" name="灯片编号占位符 2"/>
          <p:cNvSpPr>
            <a:spLocks noGrp="1"/>
          </p:cNvSpPr>
          <p:nvPr>
            <p:ph type="sldNum" sz="quarter" idx="12"/>
          </p:nvPr>
        </p:nvSpPr>
        <p:spPr/>
        <p:txBody>
          <a:bodyPr/>
          <a:lstStyle/>
          <a:p>
            <a:pPr>
              <a:defRPr/>
            </a:pPr>
            <a:fld id="{A0898532-8B87-4F74-96F7-B087071824D0}" type="slidenum">
              <a:rPr lang="en-US" altLang="zh-CN" smtClean="0"/>
            </a:fld>
            <a:endParaRPr lang="en-US" altLang="zh-CN" dirty="0"/>
          </a:p>
        </p:txBody>
      </p:sp>
      <p:pic>
        <p:nvPicPr>
          <p:cNvPr id="4" name="图片 3"/>
          <p:cNvPicPr>
            <a:picLocks noChangeAspect="1"/>
          </p:cNvPicPr>
          <p:nvPr/>
        </p:nvPicPr>
        <p:blipFill>
          <a:blip r:embed="rId1"/>
          <a:stretch>
            <a:fillRect/>
          </a:stretch>
        </p:blipFill>
        <p:spPr>
          <a:xfrm>
            <a:off x="623392" y="996149"/>
            <a:ext cx="11364129" cy="543005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矩形 19459"/>
          <p:cNvSpPr>
            <a:spLocks noRot="1" noChangeArrowheads="1"/>
          </p:cNvSpPr>
          <p:nvPr/>
        </p:nvSpPr>
        <p:spPr bwMode="auto">
          <a:xfrm>
            <a:off x="263352" y="51491"/>
            <a:ext cx="73446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zh-CN" altLang="en-US" sz="4800" b="1" cap="small" dirty="0">
                <a:solidFill>
                  <a:srgbClr val="000099"/>
                </a:solidFill>
                <a:latin typeface="+mj-lt"/>
                <a:ea typeface="+mj-ea"/>
                <a:cs typeface="+mj-cs"/>
              </a:rPr>
              <a:t>一个简单的</a:t>
            </a:r>
            <a:r>
              <a:rPr lang="en-US" altLang="zh-CN" sz="4800" b="1" cap="small" dirty="0">
                <a:solidFill>
                  <a:srgbClr val="000099"/>
                </a:solidFill>
                <a:latin typeface="+mj-lt"/>
                <a:ea typeface="+mj-ea"/>
                <a:cs typeface="+mj-cs"/>
              </a:rPr>
              <a:t>java</a:t>
            </a:r>
            <a:r>
              <a:rPr lang="zh-CN" altLang="en-US" sz="4800" b="1" cap="small" dirty="0">
                <a:solidFill>
                  <a:srgbClr val="000099"/>
                </a:solidFill>
                <a:latin typeface="+mj-lt"/>
                <a:ea typeface="+mj-ea"/>
                <a:cs typeface="+mj-cs"/>
              </a:rPr>
              <a:t>应用程序</a:t>
            </a:r>
            <a:endParaRPr lang="zh-CN" altLang="en-US" sz="4800" b="1" cap="small" dirty="0">
              <a:solidFill>
                <a:srgbClr val="000099"/>
              </a:solidFill>
              <a:latin typeface="+mj-lt"/>
              <a:ea typeface="+mj-ea"/>
              <a:cs typeface="+mj-cs"/>
            </a:endParaRPr>
          </a:p>
        </p:txBody>
      </p:sp>
      <p:sp>
        <p:nvSpPr>
          <p:cNvPr id="5" name="矩形 4"/>
          <p:cNvSpPr/>
          <p:nvPr/>
        </p:nvSpPr>
        <p:spPr>
          <a:xfrm>
            <a:off x="571472" y="4591959"/>
            <a:ext cx="10872787" cy="2237985"/>
          </a:xfrm>
          <a:prstGeom prst="rect">
            <a:avLst/>
          </a:prstGeom>
        </p:spPr>
        <p:txBody>
          <a:bodyPr>
            <a:spAutoFit/>
          </a:bodyPr>
          <a:lstStyle/>
          <a:p>
            <a:pPr>
              <a:lnSpc>
                <a:spcPct val="150000"/>
              </a:lnSpc>
              <a:buClr>
                <a:srgbClr val="6600FF"/>
              </a:buClr>
              <a:buFont typeface="Wingdings" panose="05000000000000000000" pitchFamily="2" charset="2"/>
              <a:buChar char="u"/>
              <a:defRPr/>
            </a:pPr>
            <a:r>
              <a:rPr lang="zh-CN" altLang="en-US" sz="3200" b="1" dirty="0">
                <a:latin typeface="+mj-ea"/>
                <a:ea typeface="+mj-ea"/>
              </a:rPr>
              <a:t>源文件中只能有一个类是</a:t>
            </a:r>
            <a:r>
              <a:rPr lang="en-US" altLang="zh-CN" sz="3200" b="1" dirty="0">
                <a:latin typeface="+mj-ea"/>
                <a:ea typeface="+mj-ea"/>
              </a:rPr>
              <a:t>public</a:t>
            </a:r>
            <a:r>
              <a:rPr lang="zh-CN" altLang="en-US" sz="3200" b="1" dirty="0">
                <a:latin typeface="+mj-ea"/>
                <a:ea typeface="+mj-ea"/>
              </a:rPr>
              <a:t>类，且源文件名必须与该类名完全相同，该类是主类，包含</a:t>
            </a:r>
            <a:r>
              <a:rPr lang="en-US" altLang="zh-CN" sz="3200" b="1" dirty="0">
                <a:latin typeface="+mj-ea"/>
                <a:ea typeface="+mj-ea"/>
              </a:rPr>
              <a:t>main</a:t>
            </a:r>
            <a:r>
              <a:rPr lang="zh-CN" altLang="en-US" sz="3200" b="1" dirty="0">
                <a:latin typeface="+mj-ea"/>
                <a:ea typeface="+mj-ea"/>
              </a:rPr>
              <a:t>方法。但可以有任意数目的</a:t>
            </a:r>
            <a:r>
              <a:rPr lang="en-US" altLang="zh-CN" sz="3200" b="1" dirty="0">
                <a:latin typeface="+mj-ea"/>
                <a:ea typeface="+mj-ea"/>
              </a:rPr>
              <a:t>class</a:t>
            </a:r>
            <a:r>
              <a:rPr lang="zh-CN" altLang="en-US" sz="3200" b="1" dirty="0">
                <a:latin typeface="+mj-ea"/>
                <a:ea typeface="+mj-ea"/>
              </a:rPr>
              <a:t>和</a:t>
            </a:r>
            <a:r>
              <a:rPr lang="en-US" altLang="zh-CN" sz="3200" b="1" dirty="0">
                <a:latin typeface="+mj-ea"/>
                <a:ea typeface="+mj-ea"/>
              </a:rPr>
              <a:t>interface</a:t>
            </a:r>
            <a:endParaRPr lang="en-US" altLang="zh-CN" sz="3200" b="1" dirty="0">
              <a:latin typeface="+mj-ea"/>
              <a:ea typeface="+mj-ea"/>
            </a:endParaRPr>
          </a:p>
        </p:txBody>
      </p:sp>
      <p:sp>
        <p:nvSpPr>
          <p:cNvPr id="2" name="灯片编号占位符 1"/>
          <p:cNvSpPr>
            <a:spLocks noGrp="1"/>
          </p:cNvSpPr>
          <p:nvPr>
            <p:ph type="sldNum" sz="quarter" idx="12"/>
          </p:nvPr>
        </p:nvSpPr>
        <p:spPr/>
        <p:txBody>
          <a:bodyPr/>
          <a:lstStyle/>
          <a:p>
            <a:pPr>
              <a:defRPr/>
            </a:pPr>
            <a:fld id="{8DD57248-A56D-443E-9C56-400B96625A29}" type="slidenum">
              <a:rPr lang="en-US" altLang="zh-CN" smtClean="0"/>
            </a:fld>
            <a:endParaRPr lang="en-US" altLang="zh-CN" dirty="0"/>
          </a:p>
        </p:txBody>
      </p:sp>
      <p:sp>
        <p:nvSpPr>
          <p:cNvPr id="6" name="内容占位符 21506"/>
          <p:cNvSpPr>
            <a:spLocks noGrp="1" noRot="1" noChangeArrowheads="1"/>
          </p:cNvSpPr>
          <p:nvPr>
            <p:ph idx="1"/>
          </p:nvPr>
        </p:nvSpPr>
        <p:spPr>
          <a:xfrm>
            <a:off x="821503" y="1859641"/>
            <a:ext cx="8153400" cy="2732318"/>
          </a:xfrm>
        </p:spPr>
        <p:txBody>
          <a:bodyPr/>
          <a:lstStyle/>
          <a:p>
            <a:pPr>
              <a:lnSpc>
                <a:spcPct val="80000"/>
              </a:lnSpc>
            </a:pPr>
            <a:endParaRPr lang="en-US" altLang="zh-CN" dirty="0" smtClean="0"/>
          </a:p>
          <a:p>
            <a:pPr>
              <a:lnSpc>
                <a:spcPct val="80000"/>
              </a:lnSpc>
            </a:pPr>
            <a:endParaRPr lang="en-US" altLang="zh-CN" dirty="0" smtClean="0"/>
          </a:p>
          <a:p>
            <a:pPr>
              <a:lnSpc>
                <a:spcPct val="80000"/>
              </a:lnSpc>
            </a:pPr>
            <a:endParaRPr lang="en-US" altLang="zh-CN" dirty="0" smtClean="0"/>
          </a:p>
          <a:p>
            <a:pPr>
              <a:lnSpc>
                <a:spcPct val="80000"/>
              </a:lnSpc>
            </a:pPr>
            <a:endParaRPr lang="en-US" altLang="zh-CN" dirty="0" smtClean="0"/>
          </a:p>
          <a:p>
            <a:pPr>
              <a:lnSpc>
                <a:spcPct val="80000"/>
              </a:lnSpc>
            </a:pPr>
            <a:endParaRPr lang="en-US" altLang="zh-CN" dirty="0" smtClean="0"/>
          </a:p>
          <a:p>
            <a:pPr>
              <a:lnSpc>
                <a:spcPct val="80000"/>
              </a:lnSpc>
              <a:buClr>
                <a:srgbClr val="6600FF"/>
              </a:buClr>
              <a:buFont typeface="Wingdings" panose="05000000000000000000" pitchFamily="2" charset="2"/>
              <a:buNone/>
            </a:pPr>
            <a:r>
              <a:rPr lang="en-US" altLang="zh-CN" sz="2400" b="1" dirty="0" smtClean="0">
                <a:latin typeface="Times New Roman" panose="02020603050405020304" pitchFamily="18" charset="0"/>
                <a:ea typeface="楷体_GB2312" pitchFamily="49" charset="-122"/>
              </a:rPr>
              <a:t> </a:t>
            </a:r>
            <a:endParaRPr lang="en-US" altLang="zh-CN" sz="2400" b="1" dirty="0" smtClean="0">
              <a:latin typeface="Times New Roman" panose="02020603050405020304" pitchFamily="18" charset="0"/>
              <a:ea typeface="楷体_GB2312" pitchFamily="49" charset="-122"/>
            </a:endParaRPr>
          </a:p>
        </p:txBody>
      </p:sp>
      <p:sp>
        <p:nvSpPr>
          <p:cNvPr id="7" name="折角形 6"/>
          <p:cNvSpPr>
            <a:spLocks noChangeArrowheads="1"/>
          </p:cNvSpPr>
          <p:nvPr/>
        </p:nvSpPr>
        <p:spPr bwMode="auto">
          <a:xfrm>
            <a:off x="2709041" y="1772568"/>
            <a:ext cx="4679950" cy="1368425"/>
          </a:xfrm>
          <a:prstGeom prst="foldedCorner">
            <a:avLst>
              <a:gd name="adj" fmla="val 6250"/>
            </a:avLst>
          </a:prstGeom>
          <a:solidFill>
            <a:srgbClr val="FFFFFF"/>
          </a:solidFill>
          <a:ln w="9525">
            <a:solidFill>
              <a:srgbClr val="000000"/>
            </a:solidFill>
            <a:round/>
          </a:ln>
        </p:spPr>
        <p:txBody>
          <a:bodyPr/>
          <a:lstStyle>
            <a:lvl1pPr>
              <a:tabLst>
                <a:tab pos="266700" algn="l"/>
              </a:tabLst>
              <a:defRPr>
                <a:solidFill>
                  <a:schemeClr val="tx1"/>
                </a:solidFill>
                <a:latin typeface="Arial" panose="020B0604020202020204" pitchFamily="34" charset="0"/>
                <a:ea typeface="宋体" panose="02010600030101010101" pitchFamily="2" charset="-122"/>
              </a:defRPr>
            </a:lvl1pPr>
            <a:lvl2pPr>
              <a:tabLst>
                <a:tab pos="266700" algn="l"/>
              </a:tabLst>
              <a:defRPr>
                <a:solidFill>
                  <a:schemeClr val="tx1"/>
                </a:solidFill>
                <a:latin typeface="Arial" panose="020B0604020202020204" pitchFamily="34" charset="0"/>
                <a:ea typeface="宋体" panose="02010600030101010101" pitchFamily="2" charset="-122"/>
              </a:defRPr>
            </a:lvl2pPr>
            <a:lvl3pPr>
              <a:tabLst>
                <a:tab pos="266700" algn="l"/>
              </a:tabLst>
              <a:defRPr>
                <a:solidFill>
                  <a:schemeClr val="tx1"/>
                </a:solidFill>
                <a:latin typeface="Arial" panose="020B0604020202020204" pitchFamily="34" charset="0"/>
                <a:ea typeface="宋体" panose="02010600030101010101" pitchFamily="2" charset="-122"/>
              </a:defRPr>
            </a:lvl3pPr>
            <a:lvl4pPr>
              <a:tabLst>
                <a:tab pos="266700" algn="l"/>
              </a:tabLst>
              <a:defRPr>
                <a:solidFill>
                  <a:schemeClr val="tx1"/>
                </a:solidFill>
                <a:latin typeface="Arial" panose="020B0604020202020204" pitchFamily="34" charset="0"/>
                <a:ea typeface="宋体" panose="02010600030101010101" pitchFamily="2" charset="-122"/>
              </a:defRPr>
            </a:lvl4pPr>
            <a:lvl5pPr>
              <a:tabLst>
                <a:tab pos="2667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2667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2667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2667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266700" algn="l"/>
              </a:tabLst>
              <a:defRPr>
                <a:solidFill>
                  <a:schemeClr val="tx1"/>
                </a:solidFill>
                <a:latin typeface="Arial" panose="020B0604020202020204" pitchFamily="34" charset="0"/>
                <a:ea typeface="宋体" panose="02010600030101010101" pitchFamily="2" charset="-122"/>
              </a:defRPr>
            </a:lvl9pPr>
          </a:lstStyle>
          <a:p>
            <a:r>
              <a:rPr lang="en-US" altLang="zh-CN" sz="1400" b="1" dirty="0">
                <a:latin typeface="Courier New" panose="02070309020205020404" pitchFamily="49" charset="0"/>
                <a:cs typeface="Courier New" panose="02070309020205020404" pitchFamily="49" charset="0"/>
              </a:rPr>
              <a:t>// The First Java Program</a:t>
            </a:r>
            <a:endParaRPr lang="en-US" altLang="zh-CN" sz="1400" b="1" dirty="0">
              <a:latin typeface="Verdana" panose="020B0604030504040204" pitchFamily="34" charset="0"/>
            </a:endParaRPr>
          </a:p>
          <a:p>
            <a:pPr eaLnBrk="0" hangingPunct="0"/>
            <a:r>
              <a:rPr lang="en-US" altLang="zh-CN" sz="1400" b="1" dirty="0">
                <a:latin typeface="Courier New" panose="02070309020205020404" pitchFamily="49" charset="0"/>
                <a:cs typeface="Courier New" panose="02070309020205020404" pitchFamily="49" charset="0"/>
              </a:rPr>
              <a:t>public class  </a:t>
            </a:r>
            <a:r>
              <a:rPr lang="en-US" altLang="zh-CN" sz="1400" b="1" dirty="0" err="1">
                <a:latin typeface="Courier New" panose="02070309020205020404" pitchFamily="49" charset="0"/>
                <a:cs typeface="Courier New" panose="02070309020205020404" pitchFamily="49" charset="0"/>
              </a:rPr>
              <a:t>HelloWorld</a:t>
            </a:r>
            <a:r>
              <a:rPr lang="en-US" altLang="zh-CN" sz="1400" b="1" dirty="0">
                <a:latin typeface="Courier New" panose="02070309020205020404" pitchFamily="49" charset="0"/>
                <a:cs typeface="Courier New" panose="02070309020205020404" pitchFamily="49" charset="0"/>
              </a:rPr>
              <a:t> {</a:t>
            </a:r>
            <a:endParaRPr lang="en-US" altLang="zh-CN" sz="1400" b="1" dirty="0">
              <a:latin typeface="Verdana" panose="020B0604030504040204" pitchFamily="34" charset="0"/>
            </a:endParaRPr>
          </a:p>
          <a:p>
            <a:pPr eaLnBrk="0" hangingPunct="0"/>
            <a:r>
              <a:rPr lang="en-US" altLang="zh-CN" sz="1400" b="1" dirty="0">
                <a:latin typeface="Courier New" panose="02070309020205020404" pitchFamily="49" charset="0"/>
                <a:cs typeface="Courier New" panose="02070309020205020404" pitchFamily="49" charset="0"/>
              </a:rPr>
              <a:t>  public static void main(String[] </a:t>
            </a:r>
            <a:r>
              <a:rPr lang="en-US" altLang="zh-CN" sz="1400" b="1" dirty="0" err="1">
                <a:latin typeface="Courier New" panose="02070309020205020404" pitchFamily="49" charset="0"/>
                <a:cs typeface="Courier New" panose="02070309020205020404" pitchFamily="49" charset="0"/>
              </a:rPr>
              <a:t>args</a:t>
            </a:r>
            <a:r>
              <a:rPr lang="en-US" altLang="zh-CN" sz="1400" b="1" dirty="0">
                <a:latin typeface="Courier New" panose="02070309020205020404" pitchFamily="49" charset="0"/>
                <a:cs typeface="Courier New" panose="02070309020205020404" pitchFamily="49" charset="0"/>
              </a:rPr>
              <a:t>){</a:t>
            </a:r>
            <a:endParaRPr lang="en-US" altLang="zh-CN" sz="1400" b="1" dirty="0">
              <a:latin typeface="Verdana" panose="020B0604030504040204" pitchFamily="34" charset="0"/>
            </a:endParaRPr>
          </a:p>
          <a:p>
            <a:pPr eaLnBrk="0" hangingPunct="0"/>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System.out.println</a:t>
            </a:r>
            <a:r>
              <a:rPr lang="en-US" altLang="zh-CN" sz="1400" b="1" dirty="0">
                <a:latin typeface="Courier New" panose="02070309020205020404" pitchFamily="49" charset="0"/>
                <a:cs typeface="Courier New" panose="02070309020205020404" pitchFamily="49" charset="0"/>
              </a:rPr>
              <a:t>("Hello World</a:t>
            </a:r>
            <a:r>
              <a:rPr lang="zh-CN" altLang="en-US" sz="1400" b="1" dirty="0">
                <a:latin typeface="Courier New" panose="02070309020205020404" pitchFamily="49" charset="0"/>
                <a:cs typeface="Courier New" panose="02070309020205020404" pitchFamily="49" charset="0"/>
              </a:rPr>
              <a:t>！</a:t>
            </a:r>
            <a:r>
              <a:rPr lang="en-US" altLang="zh-CN" sz="1400" b="1" dirty="0">
                <a:latin typeface="Courier New" panose="02070309020205020404" pitchFamily="49" charset="0"/>
                <a:cs typeface="Courier New" panose="02070309020205020404" pitchFamily="49" charset="0"/>
              </a:rPr>
              <a:t>");</a:t>
            </a:r>
            <a:endParaRPr lang="en-US" altLang="zh-CN" sz="1400" b="1" dirty="0">
              <a:latin typeface="Verdana" panose="020B0604030504040204" pitchFamily="34" charset="0"/>
            </a:endParaRPr>
          </a:p>
          <a:p>
            <a:pPr eaLnBrk="0" hangingPunct="0"/>
            <a:r>
              <a:rPr lang="en-US" altLang="zh-CN" sz="1400" b="1" dirty="0">
                <a:latin typeface="Courier New" panose="02070309020205020404" pitchFamily="49" charset="0"/>
                <a:cs typeface="Courier New" panose="02070309020205020404" pitchFamily="49" charset="0"/>
              </a:rPr>
              <a:t>  }</a:t>
            </a:r>
            <a:endParaRPr lang="en-US" altLang="zh-CN" sz="1400" b="1" dirty="0">
              <a:latin typeface="Verdana" panose="020B0604030504040204" pitchFamily="34" charset="0"/>
            </a:endParaRPr>
          </a:p>
          <a:p>
            <a:pPr eaLnBrk="0" hangingPunct="0"/>
            <a:r>
              <a:rPr lang="en-US" altLang="zh-CN" sz="1400" b="1" dirty="0">
                <a:latin typeface="Courier New" panose="02070309020205020404" pitchFamily="49" charset="0"/>
                <a:cs typeface="Courier New" panose="02070309020205020404" pitchFamily="49" charset="0"/>
              </a:rPr>
              <a:t>}</a:t>
            </a:r>
            <a:endParaRPr lang="en-US" altLang="zh-CN" sz="1400" b="1" dirty="0">
              <a:latin typeface="Verdana" panose="020B0604030504040204" pitchFamily="34" charset="0"/>
            </a:endParaRPr>
          </a:p>
        </p:txBody>
      </p:sp>
      <p:sp>
        <p:nvSpPr>
          <p:cNvPr id="8" name="线形标注 2 7"/>
          <p:cNvSpPr/>
          <p:nvPr/>
        </p:nvSpPr>
        <p:spPr bwMode="auto">
          <a:xfrm>
            <a:off x="4509266" y="1340768"/>
            <a:ext cx="1498600" cy="312738"/>
          </a:xfrm>
          <a:prstGeom prst="borderCallout2">
            <a:avLst>
              <a:gd name="adj1" fmla="val 36546"/>
              <a:gd name="adj2" fmla="val -5083"/>
              <a:gd name="adj3" fmla="val 36546"/>
              <a:gd name="adj4" fmla="val -26588"/>
              <a:gd name="adj5" fmla="val 154824"/>
              <a:gd name="adj6" fmla="val -48093"/>
            </a:avLst>
          </a:prstGeom>
          <a:solidFill>
            <a:srgbClr val="FFFFFF"/>
          </a:solidFill>
          <a:ln w="9525">
            <a:solidFill>
              <a:srgbClr val="000000"/>
            </a:solidFill>
            <a:miter lim="800000"/>
          </a:ln>
        </p:spPr>
        <p:txBody>
          <a:bodyPr/>
          <a:lstStyle/>
          <a:p>
            <a:r>
              <a:rPr lang="zh-CN" altLang="en-US" sz="1600">
                <a:latin typeface="Times New Roman" panose="02020603050405020304" pitchFamily="18" charset="0"/>
                <a:ea typeface="楷体_GB2312" pitchFamily="49" charset="-122"/>
              </a:rPr>
              <a:t>程序头的注释</a:t>
            </a:r>
            <a:endParaRPr lang="zh-CN" altLang="en-US" sz="1600">
              <a:latin typeface="Times New Roman" panose="02020603050405020304" pitchFamily="18" charset="0"/>
              <a:ea typeface="楷体_GB2312" pitchFamily="49" charset="-122"/>
            </a:endParaRPr>
          </a:p>
        </p:txBody>
      </p:sp>
      <p:sp>
        <p:nvSpPr>
          <p:cNvPr id="9" name="线形标注 2 8"/>
          <p:cNvSpPr/>
          <p:nvPr/>
        </p:nvSpPr>
        <p:spPr bwMode="auto">
          <a:xfrm>
            <a:off x="6596828" y="1412206"/>
            <a:ext cx="1571625" cy="312737"/>
          </a:xfrm>
          <a:prstGeom prst="borderCallout2">
            <a:avLst>
              <a:gd name="adj1" fmla="val 36546"/>
              <a:gd name="adj2" fmla="val -4847"/>
              <a:gd name="adj3" fmla="val 36546"/>
              <a:gd name="adj4" fmla="val -31514"/>
              <a:gd name="adj5" fmla="val 211676"/>
              <a:gd name="adj6" fmla="val -58685"/>
            </a:avLst>
          </a:prstGeom>
          <a:solidFill>
            <a:srgbClr val="FFFFFF"/>
          </a:solidFill>
          <a:ln w="9525">
            <a:solidFill>
              <a:srgbClr val="000000"/>
            </a:solidFill>
            <a:miter lim="800000"/>
          </a:ln>
        </p:spPr>
        <p:txBody>
          <a:bodyPr/>
          <a:lstStyle/>
          <a:p>
            <a:r>
              <a:rPr lang="en-US" altLang="zh-CN" sz="1600">
                <a:latin typeface="Times New Roman" panose="02020603050405020304" pitchFamily="18" charset="0"/>
                <a:ea typeface="楷体_GB2312" pitchFamily="49" charset="-122"/>
              </a:rPr>
              <a:t>HelloWorld</a:t>
            </a:r>
            <a:r>
              <a:rPr lang="zh-CN" altLang="en-US" sz="1600">
                <a:latin typeface="Times New Roman" panose="02020603050405020304" pitchFamily="18" charset="0"/>
                <a:ea typeface="楷体_GB2312" pitchFamily="49" charset="-122"/>
              </a:rPr>
              <a:t>类</a:t>
            </a:r>
            <a:endParaRPr lang="zh-CN" altLang="en-US" sz="1600">
              <a:latin typeface="Times New Roman" panose="02020603050405020304" pitchFamily="18" charset="0"/>
              <a:ea typeface="楷体_GB2312" pitchFamily="49" charset="-122"/>
            </a:endParaRPr>
          </a:p>
        </p:txBody>
      </p:sp>
      <p:sp>
        <p:nvSpPr>
          <p:cNvPr id="10" name="线形标注 2 9"/>
          <p:cNvSpPr/>
          <p:nvPr/>
        </p:nvSpPr>
        <p:spPr bwMode="auto">
          <a:xfrm>
            <a:off x="6741291" y="3356893"/>
            <a:ext cx="1066800" cy="312738"/>
          </a:xfrm>
          <a:prstGeom prst="borderCallout2">
            <a:avLst>
              <a:gd name="adj1" fmla="val 36546"/>
              <a:gd name="adj2" fmla="val -7144"/>
              <a:gd name="adj3" fmla="val 36546"/>
              <a:gd name="adj4" fmla="val -64880"/>
              <a:gd name="adj5" fmla="val -160407"/>
              <a:gd name="adj6" fmla="val -123810"/>
            </a:avLst>
          </a:prstGeom>
          <a:solidFill>
            <a:srgbClr val="FFFFFF"/>
          </a:solidFill>
          <a:ln w="9525">
            <a:solidFill>
              <a:srgbClr val="000000"/>
            </a:solidFill>
            <a:miter lim="800000"/>
          </a:ln>
        </p:spPr>
        <p:txBody>
          <a:bodyPr/>
          <a:lstStyle/>
          <a:p>
            <a:r>
              <a:rPr lang="en-US" altLang="zh-CN" sz="1600">
                <a:latin typeface="Times New Roman" panose="02020603050405020304" pitchFamily="18" charset="0"/>
                <a:ea typeface="楷体_GB2312" pitchFamily="49" charset="-122"/>
              </a:rPr>
              <a:t>main</a:t>
            </a:r>
            <a:r>
              <a:rPr lang="zh-CN" altLang="en-US" sz="1600">
                <a:latin typeface="Times New Roman" panose="02020603050405020304" pitchFamily="18" charset="0"/>
                <a:ea typeface="楷体_GB2312" pitchFamily="49" charset="-122"/>
              </a:rPr>
              <a:t>方法</a:t>
            </a:r>
            <a:endParaRPr lang="zh-CN" altLang="en-US" sz="1600">
              <a:latin typeface="Times New Roman" panose="02020603050405020304" pitchFamily="18" charset="0"/>
              <a:ea typeface="楷体_GB2312" pitchFamily="49" charset="-122"/>
            </a:endParaRPr>
          </a:p>
        </p:txBody>
      </p:sp>
      <p:sp>
        <p:nvSpPr>
          <p:cNvPr id="11" name="线形标注 2 10"/>
          <p:cNvSpPr/>
          <p:nvPr/>
        </p:nvSpPr>
        <p:spPr bwMode="auto">
          <a:xfrm>
            <a:off x="1751778" y="3285456"/>
            <a:ext cx="871538" cy="311150"/>
          </a:xfrm>
          <a:prstGeom prst="borderCallout2">
            <a:avLst>
              <a:gd name="adj1" fmla="val 36736"/>
              <a:gd name="adj2" fmla="val 108745"/>
              <a:gd name="adj3" fmla="val 36736"/>
              <a:gd name="adj4" fmla="val 121495"/>
              <a:gd name="adj5" fmla="val -285713"/>
              <a:gd name="adj6" fmla="val 165394"/>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ea typeface="楷体_GB2312" pitchFamily="49" charset="-122"/>
              </a:rPr>
              <a:t>修饰符</a:t>
            </a:r>
            <a:endParaRPr lang="zh-CN" altLang="en-US" sz="1600">
              <a:latin typeface="Times New Roman" panose="02020603050405020304" pitchFamily="18" charset="0"/>
              <a:ea typeface="楷体_GB2312" pitchFamily="49" charset="-122"/>
            </a:endParaRPr>
          </a:p>
        </p:txBody>
      </p:sp>
      <p:sp>
        <p:nvSpPr>
          <p:cNvPr id="12" name="线形标注 2 11"/>
          <p:cNvSpPr/>
          <p:nvPr/>
        </p:nvSpPr>
        <p:spPr bwMode="auto">
          <a:xfrm>
            <a:off x="1038991" y="1917031"/>
            <a:ext cx="873125" cy="311150"/>
          </a:xfrm>
          <a:prstGeom prst="borderCallout2">
            <a:avLst>
              <a:gd name="adj1" fmla="val 36736"/>
              <a:gd name="adj2" fmla="val 108727"/>
              <a:gd name="adj3" fmla="val 36736"/>
              <a:gd name="adj4" fmla="val 161273"/>
              <a:gd name="adj5" fmla="val 155102"/>
              <a:gd name="adj6" fmla="val 214727"/>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ea typeface="楷体_GB2312" pitchFamily="49" charset="-122"/>
              </a:rPr>
              <a:t>方法头</a:t>
            </a:r>
            <a:endParaRPr lang="zh-CN" altLang="en-US" sz="1600">
              <a:latin typeface="Times New Roman" panose="02020603050405020304" pitchFamily="18" charset="0"/>
              <a:ea typeface="楷体_GB2312" pitchFamily="49" charset="-122"/>
            </a:endParaRPr>
          </a:p>
          <a:p>
            <a:endParaRPr lang="zh-CN" altLang="en-US" sz="1600">
              <a:latin typeface="Times New Roman" panose="02020603050405020304" pitchFamily="18" charset="0"/>
              <a:ea typeface="楷体_GB2312" pitchFamily="49" charset="-122"/>
            </a:endParaRPr>
          </a:p>
        </p:txBody>
      </p:sp>
      <p:sp>
        <p:nvSpPr>
          <p:cNvPr id="13" name="线形标注 2 12"/>
          <p:cNvSpPr/>
          <p:nvPr/>
        </p:nvSpPr>
        <p:spPr bwMode="auto">
          <a:xfrm>
            <a:off x="1038991" y="2420268"/>
            <a:ext cx="873125" cy="312738"/>
          </a:xfrm>
          <a:prstGeom prst="borderCallout2">
            <a:avLst>
              <a:gd name="adj1" fmla="val 36546"/>
              <a:gd name="adj2" fmla="val 108727"/>
              <a:gd name="adj3" fmla="val 36546"/>
              <a:gd name="adj4" fmla="val 165093"/>
              <a:gd name="adj5" fmla="val 38579"/>
              <a:gd name="adj6" fmla="val 222000"/>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ea typeface="楷体_GB2312" pitchFamily="49" charset="-122"/>
              </a:rPr>
              <a:t>方法体</a:t>
            </a:r>
            <a:endParaRPr lang="zh-CN" altLang="en-US" sz="1600">
              <a:latin typeface="Times New Roman" panose="02020603050405020304" pitchFamily="18" charset="0"/>
              <a:ea typeface="楷体_GB2312" pitchFamily="49" charset="-122"/>
            </a:endParaRPr>
          </a:p>
        </p:txBody>
      </p:sp>
      <p:sp>
        <p:nvSpPr>
          <p:cNvPr id="14" name="线形标注 2 13"/>
          <p:cNvSpPr/>
          <p:nvPr/>
        </p:nvSpPr>
        <p:spPr bwMode="auto">
          <a:xfrm>
            <a:off x="4202878" y="3428331"/>
            <a:ext cx="868363" cy="311150"/>
          </a:xfrm>
          <a:prstGeom prst="borderCallout2">
            <a:avLst>
              <a:gd name="adj1" fmla="val 36736"/>
              <a:gd name="adj2" fmla="val 108773"/>
              <a:gd name="adj3" fmla="val 36736"/>
              <a:gd name="adj4" fmla="val 117917"/>
              <a:gd name="adj5" fmla="val -332144"/>
              <a:gd name="adj6" fmla="val 127421"/>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ea typeface="楷体_GB2312" pitchFamily="49" charset="-122"/>
              </a:rPr>
              <a:t>方法名</a:t>
            </a:r>
            <a:endParaRPr lang="zh-CN" altLang="en-US" sz="1600">
              <a:latin typeface="Times New Roman" panose="02020603050405020304" pitchFamily="18" charset="0"/>
              <a:ea typeface="楷体_GB2312" pitchFamily="49" charset="-122"/>
            </a:endParaRPr>
          </a:p>
        </p:txBody>
      </p:sp>
      <p:sp>
        <p:nvSpPr>
          <p:cNvPr id="15" name="线形标注 2 14"/>
          <p:cNvSpPr/>
          <p:nvPr/>
        </p:nvSpPr>
        <p:spPr bwMode="auto">
          <a:xfrm>
            <a:off x="7495353" y="2564731"/>
            <a:ext cx="673100" cy="360362"/>
          </a:xfrm>
          <a:prstGeom prst="borderCallout2">
            <a:avLst>
              <a:gd name="adj1" fmla="val 31718"/>
              <a:gd name="adj2" fmla="val -11319"/>
              <a:gd name="adj3" fmla="val 31718"/>
              <a:gd name="adj4" fmla="val -61792"/>
              <a:gd name="adj5" fmla="val -29074"/>
              <a:gd name="adj6" fmla="val -120755"/>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ea typeface="楷体_GB2312" pitchFamily="49" charset="-122"/>
              </a:rPr>
              <a:t>参数</a:t>
            </a:r>
            <a:endParaRPr lang="zh-CN" altLang="en-US" sz="1600">
              <a:latin typeface="Times New Roman" panose="02020603050405020304" pitchFamily="18" charset="0"/>
              <a:ea typeface="楷体_GB2312" pitchFamily="49" charset="-122"/>
            </a:endParaRPr>
          </a:p>
        </p:txBody>
      </p:sp>
      <p:sp>
        <p:nvSpPr>
          <p:cNvPr id="16" name="线形标注 2 15"/>
          <p:cNvSpPr/>
          <p:nvPr/>
        </p:nvSpPr>
        <p:spPr bwMode="auto">
          <a:xfrm>
            <a:off x="2983678" y="3356893"/>
            <a:ext cx="627063" cy="576263"/>
          </a:xfrm>
          <a:prstGeom prst="borderCallout2">
            <a:avLst>
              <a:gd name="adj1" fmla="val 19833"/>
              <a:gd name="adj2" fmla="val 112153"/>
              <a:gd name="adj3" fmla="val 19833"/>
              <a:gd name="adj4" fmla="val 182023"/>
              <a:gd name="adj5" fmla="val -163912"/>
              <a:gd name="adj6" fmla="val 252912"/>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ea typeface="楷体_GB2312" pitchFamily="49" charset="-122"/>
              </a:rPr>
              <a:t>返回</a:t>
            </a:r>
            <a:endParaRPr lang="zh-CN" altLang="en-US" sz="1600">
              <a:latin typeface="Times New Roman" panose="02020603050405020304" pitchFamily="18" charset="0"/>
              <a:ea typeface="楷体_GB2312" pitchFamily="49" charset="-122"/>
            </a:endParaRPr>
          </a:p>
          <a:p>
            <a:pPr algn="just"/>
            <a:r>
              <a:rPr lang="zh-CN" altLang="en-US" sz="1600">
                <a:latin typeface="Times New Roman" panose="02020603050405020304" pitchFamily="18" charset="0"/>
                <a:ea typeface="楷体_GB2312" pitchFamily="49" charset="-122"/>
              </a:rPr>
              <a:t>类型</a:t>
            </a:r>
            <a:endParaRPr lang="zh-CN" altLang="en-US" sz="1600">
              <a:latin typeface="Times New Roman" panose="02020603050405020304" pitchFamily="18" charset="0"/>
              <a:ea typeface="楷体_GB2312" pitchFamily="49" charset="-122"/>
            </a:endParaRPr>
          </a:p>
        </p:txBody>
      </p:sp>
      <p:sp>
        <p:nvSpPr>
          <p:cNvPr id="17" name="线形标注 2 16"/>
          <p:cNvSpPr/>
          <p:nvPr/>
        </p:nvSpPr>
        <p:spPr bwMode="auto">
          <a:xfrm>
            <a:off x="2378841" y="3660106"/>
            <a:ext cx="685800" cy="576262"/>
          </a:xfrm>
          <a:prstGeom prst="borderCallout2">
            <a:avLst>
              <a:gd name="adj1" fmla="val 19833"/>
              <a:gd name="adj2" fmla="val 111111"/>
              <a:gd name="adj3" fmla="val 19833"/>
              <a:gd name="adj4" fmla="val 172917"/>
              <a:gd name="adj5" fmla="val -230852"/>
              <a:gd name="adj6" fmla="val 235648"/>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ea typeface="楷体_GB2312" pitchFamily="49" charset="-122"/>
              </a:rPr>
              <a:t>静态方法</a:t>
            </a:r>
            <a:endParaRPr lang="zh-CN" altLang="en-US" sz="1600">
              <a:latin typeface="Times New Roman" panose="02020603050405020304" pitchFamily="18" charset="0"/>
              <a:ea typeface="楷体_GB2312" pitchFamily="49" charset="-122"/>
            </a:endParaRPr>
          </a:p>
        </p:txBody>
      </p:sp>
      <p:pic>
        <p:nvPicPr>
          <p:cNvPr id="18" name="图片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4272" y="1194491"/>
            <a:ext cx="3457575"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discrete" valueType="clr">
                                      <p:cBhvr override="childStyle">
                                        <p:cTn id="7" dur="80"/>
                                        <p:tgtEl>
                                          <p:spTgt spid="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7">
                                            <p:txEl>
                                              <p:pRg st="0" end="0"/>
                                            </p:txEl>
                                          </p:spTgt>
                                        </p:tgtEl>
                                        <p:attrNameLst>
                                          <p:attrName>fill.type</p:attrName>
                                        </p:attrNameLst>
                                      </p:cBhvr>
                                      <p:to>
                                        <p:strVal val="solid"/>
                                      </p:to>
                                    </p:set>
                                  </p:childTnLst>
                                </p:cTn>
                              </p:par>
                            </p:childTnLst>
                          </p:cTn>
                        </p:par>
                        <p:par>
                          <p:cTn id="10" fill="hold">
                            <p:stCondLst>
                              <p:cond delay="1039"/>
                            </p:stCondLst>
                            <p:childTnLst>
                              <p:par>
                                <p:cTn id="11" presetID="3" presetClass="entr" presetSubtype="1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nodeType="clickEffect">
                                  <p:stCondLst>
                                    <p:cond delay="0"/>
                                  </p:stCondLst>
                                  <p:iterate type="lt">
                                    <p:tmPct val="50000"/>
                                  </p:iterate>
                                  <p:childTnLst>
                                    <p:set>
                                      <p:cBhvr>
                                        <p:cTn id="17" dur="1" fill="hold">
                                          <p:stCondLst>
                                            <p:cond delay="0"/>
                                          </p:stCondLst>
                                        </p:cTn>
                                        <p:tgtEl>
                                          <p:spTgt spid="7">
                                            <p:txEl>
                                              <p:pRg st="1" end="1"/>
                                            </p:txEl>
                                          </p:spTgt>
                                        </p:tgtEl>
                                        <p:attrNameLst>
                                          <p:attrName>style.visibility</p:attrName>
                                        </p:attrNameLst>
                                      </p:cBhvr>
                                      <p:to>
                                        <p:strVal val="visible"/>
                                      </p:to>
                                    </p:set>
                                    <p:anim calcmode="discrete" valueType="clr">
                                      <p:cBhvr override="childStyle">
                                        <p:cTn id="18" dur="80"/>
                                        <p:tgtEl>
                                          <p:spTgt spid="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7">
                                            <p:txEl>
                                              <p:pRg st="1" end="1"/>
                                            </p:txEl>
                                          </p:spTgt>
                                        </p:tgtEl>
                                        <p:attrNameLst>
                                          <p:attrName>fillcolor</p:attrName>
                                        </p:attrNameLst>
                                      </p:cBhvr>
                                      <p:tavLst>
                                        <p:tav tm="0">
                                          <p:val>
                                            <p:clrVal>
                                              <a:schemeClr val="accent2"/>
                                            </p:clrVal>
                                          </p:val>
                                        </p:tav>
                                        <p:tav tm="50000">
                                          <p:val>
                                            <p:clrVal>
                                              <a:schemeClr val="hlink"/>
                                            </p:clrVal>
                                          </p:val>
                                        </p:tav>
                                      </p:tavLst>
                                    </p:anim>
                                    <p:set>
                                      <p:cBhvr>
                                        <p:cTn id="20" dur="80"/>
                                        <p:tgtEl>
                                          <p:spTgt spid="7">
                                            <p:txEl>
                                              <p:pRg st="1" end="1"/>
                                            </p:txEl>
                                          </p:spTgt>
                                        </p:tgtEl>
                                        <p:attrNameLst>
                                          <p:attrName>fill.type</p:attrName>
                                        </p:attrNameLst>
                                      </p:cBhvr>
                                      <p:to>
                                        <p:strVal val="solid"/>
                                      </p:to>
                                    </p:set>
                                  </p:childTnLst>
                                </p:cTn>
                              </p:par>
                            </p:childTnLst>
                          </p:cTn>
                        </p:par>
                        <p:par>
                          <p:cTn id="21" fill="hold">
                            <p:stCondLst>
                              <p:cond delay="1079"/>
                            </p:stCondLst>
                            <p:childTnLst>
                              <p:par>
                                <p:cTn id="22" presetID="27" presetClass="entr" presetSubtype="0" fill="hold" nodeType="afterEffect">
                                  <p:stCondLst>
                                    <p:cond delay="0"/>
                                  </p:stCondLst>
                                  <p:iterate type="lt">
                                    <p:tmPct val="50000"/>
                                  </p:iterate>
                                  <p:childTnLst>
                                    <p:set>
                                      <p:cBhvr>
                                        <p:cTn id="23" dur="1" fill="hold">
                                          <p:stCondLst>
                                            <p:cond delay="0"/>
                                          </p:stCondLst>
                                        </p:cTn>
                                        <p:tgtEl>
                                          <p:spTgt spid="7">
                                            <p:txEl>
                                              <p:pRg st="5" end="5"/>
                                            </p:txEl>
                                          </p:spTgt>
                                        </p:tgtEl>
                                        <p:attrNameLst>
                                          <p:attrName>style.visibility</p:attrName>
                                        </p:attrNameLst>
                                      </p:cBhvr>
                                      <p:to>
                                        <p:strVal val="visible"/>
                                      </p:to>
                                    </p:set>
                                    <p:anim calcmode="discrete" valueType="clr">
                                      <p:cBhvr override="childStyle">
                                        <p:cTn id="24" dur="80"/>
                                        <p:tgtEl>
                                          <p:spTgt spid="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7">
                                            <p:txEl>
                                              <p:pRg st="5" end="5"/>
                                            </p:txEl>
                                          </p:spTgt>
                                        </p:tgtEl>
                                        <p:attrNameLst>
                                          <p:attrName>fillcolor</p:attrName>
                                        </p:attrNameLst>
                                      </p:cBhvr>
                                      <p:tavLst>
                                        <p:tav tm="0">
                                          <p:val>
                                            <p:clrVal>
                                              <a:schemeClr val="accent2"/>
                                            </p:clrVal>
                                          </p:val>
                                        </p:tav>
                                        <p:tav tm="50000">
                                          <p:val>
                                            <p:clrVal>
                                              <a:schemeClr val="hlink"/>
                                            </p:clrVal>
                                          </p:val>
                                        </p:tav>
                                      </p:tavLst>
                                    </p:anim>
                                    <p:set>
                                      <p:cBhvr>
                                        <p:cTn id="26" dur="80"/>
                                        <p:tgtEl>
                                          <p:spTgt spid="7">
                                            <p:txEl>
                                              <p:pRg st="5" end="5"/>
                                            </p:txEl>
                                          </p:spTgt>
                                        </p:tgtEl>
                                        <p:attrNameLst>
                                          <p:attrName>fill.type</p:attrName>
                                        </p:attrNameLst>
                                      </p:cBhvr>
                                      <p:to>
                                        <p:strVal val="solid"/>
                                      </p:to>
                                    </p:set>
                                  </p:childTnLst>
                                </p:cTn>
                              </p:par>
                            </p:childTnLst>
                          </p:cTn>
                        </p:par>
                        <p:par>
                          <p:cTn id="27" fill="hold">
                            <p:stCondLst>
                              <p:cond delay="1159"/>
                            </p:stCondLst>
                            <p:childTnLst>
                              <p:par>
                                <p:cTn id="28" presetID="3" presetClass="entr" presetSubtype="1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7">
                                            <p:txEl>
                                              <p:pRg st="2" end="2"/>
                                            </p:txEl>
                                          </p:spTgt>
                                        </p:tgtEl>
                                        <p:attrNameLst>
                                          <p:attrName>style.visibility</p:attrName>
                                        </p:attrNameLst>
                                      </p:cBhvr>
                                      <p:to>
                                        <p:strVal val="visible"/>
                                      </p:to>
                                    </p:set>
                                    <p:anim calcmode="discrete" valueType="clr">
                                      <p:cBhvr override="childStyle">
                                        <p:cTn id="35" dur="80"/>
                                        <p:tgtEl>
                                          <p:spTgt spid="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7">
                                            <p:txEl>
                                              <p:pRg st="2" end="2"/>
                                            </p:txEl>
                                          </p:spTgt>
                                        </p:tgtEl>
                                        <p:attrNameLst>
                                          <p:attrName>fillcolor</p:attrName>
                                        </p:attrNameLst>
                                      </p:cBhvr>
                                      <p:tavLst>
                                        <p:tav tm="0">
                                          <p:val>
                                            <p:clrVal>
                                              <a:schemeClr val="accent2"/>
                                            </p:clrVal>
                                          </p:val>
                                        </p:tav>
                                        <p:tav tm="50000">
                                          <p:val>
                                            <p:clrVal>
                                              <a:schemeClr val="hlink"/>
                                            </p:clrVal>
                                          </p:val>
                                        </p:tav>
                                      </p:tavLst>
                                    </p:anim>
                                    <p:set>
                                      <p:cBhvr>
                                        <p:cTn id="37" dur="80"/>
                                        <p:tgtEl>
                                          <p:spTgt spid="7">
                                            <p:txEl>
                                              <p:pRg st="2" end="2"/>
                                            </p:txEl>
                                          </p:spTgt>
                                        </p:tgtEl>
                                        <p:attrNameLst>
                                          <p:attrName>fill.type</p:attrName>
                                        </p:attrNameLst>
                                      </p:cBhvr>
                                      <p:to>
                                        <p:strVal val="solid"/>
                                      </p:to>
                                    </p:set>
                                  </p:childTnLst>
                                </p:cTn>
                              </p:par>
                              <p:par>
                                <p:cTn id="38" presetID="27" presetClass="entr" presetSubtype="0" fill="hold" nodeType="withEffect">
                                  <p:stCondLst>
                                    <p:cond delay="0"/>
                                  </p:stCondLst>
                                  <p:iterate type="lt">
                                    <p:tmPct val="50000"/>
                                  </p:iterate>
                                  <p:childTnLst>
                                    <p:set>
                                      <p:cBhvr>
                                        <p:cTn id="39" dur="1" fill="hold">
                                          <p:stCondLst>
                                            <p:cond delay="0"/>
                                          </p:stCondLst>
                                        </p:cTn>
                                        <p:tgtEl>
                                          <p:spTgt spid="7">
                                            <p:txEl>
                                              <p:pRg st="3" end="3"/>
                                            </p:txEl>
                                          </p:spTgt>
                                        </p:tgtEl>
                                        <p:attrNameLst>
                                          <p:attrName>style.visibility</p:attrName>
                                        </p:attrNameLst>
                                      </p:cBhvr>
                                      <p:to>
                                        <p:strVal val="visible"/>
                                      </p:to>
                                    </p:set>
                                    <p:anim calcmode="discrete" valueType="clr">
                                      <p:cBhvr override="childStyle">
                                        <p:cTn id="40" dur="80"/>
                                        <p:tgtEl>
                                          <p:spTgt spid="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7">
                                            <p:txEl>
                                              <p:pRg st="3" end="3"/>
                                            </p:txEl>
                                          </p:spTgt>
                                        </p:tgtEl>
                                        <p:attrNameLst>
                                          <p:attrName>fillcolor</p:attrName>
                                        </p:attrNameLst>
                                      </p:cBhvr>
                                      <p:tavLst>
                                        <p:tav tm="0">
                                          <p:val>
                                            <p:clrVal>
                                              <a:schemeClr val="accent2"/>
                                            </p:clrVal>
                                          </p:val>
                                        </p:tav>
                                        <p:tav tm="50000">
                                          <p:val>
                                            <p:clrVal>
                                              <a:schemeClr val="hlink"/>
                                            </p:clrVal>
                                          </p:val>
                                        </p:tav>
                                      </p:tavLst>
                                    </p:anim>
                                    <p:set>
                                      <p:cBhvr>
                                        <p:cTn id="42" dur="80"/>
                                        <p:tgtEl>
                                          <p:spTgt spid="7">
                                            <p:txEl>
                                              <p:pRg st="3" end="3"/>
                                            </p:txEl>
                                          </p:spTgt>
                                        </p:tgtEl>
                                        <p:attrNameLst>
                                          <p:attrName>fill.type</p:attrName>
                                        </p:attrNameLst>
                                      </p:cBhvr>
                                      <p:to>
                                        <p:strVal val="solid"/>
                                      </p:to>
                                    </p:set>
                                  </p:childTnLst>
                                </p:cTn>
                              </p:par>
                              <p:par>
                                <p:cTn id="43" presetID="27" presetClass="entr" presetSubtype="0" fill="hold" nodeType="withEffect">
                                  <p:stCondLst>
                                    <p:cond delay="0"/>
                                  </p:stCondLst>
                                  <p:iterate type="lt">
                                    <p:tmPct val="50000"/>
                                  </p:iterate>
                                  <p:childTnLst>
                                    <p:set>
                                      <p:cBhvr>
                                        <p:cTn id="44" dur="1" fill="hold">
                                          <p:stCondLst>
                                            <p:cond delay="0"/>
                                          </p:stCondLst>
                                        </p:cTn>
                                        <p:tgtEl>
                                          <p:spTgt spid="7">
                                            <p:txEl>
                                              <p:pRg st="4" end="4"/>
                                            </p:txEl>
                                          </p:spTgt>
                                        </p:tgtEl>
                                        <p:attrNameLst>
                                          <p:attrName>style.visibility</p:attrName>
                                        </p:attrNameLst>
                                      </p:cBhvr>
                                      <p:to>
                                        <p:strVal val="visible"/>
                                      </p:to>
                                    </p:set>
                                    <p:anim calcmode="discrete" valueType="clr">
                                      <p:cBhvr override="childStyle">
                                        <p:cTn id="45" dur="80"/>
                                        <p:tgtEl>
                                          <p:spTgt spid="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7">
                                            <p:txEl>
                                              <p:pRg st="4" end="4"/>
                                            </p:txEl>
                                          </p:spTgt>
                                        </p:tgtEl>
                                        <p:attrNameLst>
                                          <p:attrName>fillcolor</p:attrName>
                                        </p:attrNameLst>
                                      </p:cBhvr>
                                      <p:tavLst>
                                        <p:tav tm="0">
                                          <p:val>
                                            <p:clrVal>
                                              <a:schemeClr val="accent2"/>
                                            </p:clrVal>
                                          </p:val>
                                        </p:tav>
                                        <p:tav tm="50000">
                                          <p:val>
                                            <p:clrVal>
                                              <a:schemeClr val="hlink"/>
                                            </p:clrVal>
                                          </p:val>
                                        </p:tav>
                                      </p:tavLst>
                                    </p:anim>
                                    <p:set>
                                      <p:cBhvr>
                                        <p:cTn id="47" dur="80"/>
                                        <p:tgtEl>
                                          <p:spTgt spid="7">
                                            <p:txEl>
                                              <p:pRg st="4" end="4"/>
                                            </p:txEl>
                                          </p:spTgt>
                                        </p:tgtEl>
                                        <p:attrNameLst>
                                          <p:attrName>fill.type</p:attrName>
                                        </p:attrNameLst>
                                      </p:cBhvr>
                                      <p:to>
                                        <p:strVal val="solid"/>
                                      </p:to>
                                    </p:set>
                                  </p:childTnLst>
                                </p:cTn>
                              </p:par>
                            </p:childTnLst>
                          </p:cTn>
                        </p:par>
                        <p:par>
                          <p:cTn id="48" fill="hold">
                            <p:stCondLst>
                              <p:cond delay="1679"/>
                            </p:stCondLst>
                            <p:childTnLst>
                              <p:par>
                                <p:cTn id="49" presetID="3" presetClass="entr" presetSubtype="1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7" presetClass="emph" presetSubtype="0" fill="hold" nodeType="clickEffect">
                                  <p:stCondLst>
                                    <p:cond delay="0"/>
                                  </p:stCondLst>
                                  <p:iterate type="lt">
                                    <p:tmAbs val="0"/>
                                  </p:iterate>
                                  <p:childTnLst>
                                    <p:animClr clrSpc="rgb" dir="cw">
                                      <p:cBhvr override="childStyle">
                                        <p:cTn id="55" dur="250" autoRev="1" fill="hold"/>
                                        <p:tgtEl>
                                          <p:spTgt spid="7">
                                            <p:txEl>
                                              <p:pRg st="2" end="2"/>
                                            </p:txEl>
                                          </p:spTgt>
                                        </p:tgtEl>
                                        <p:attrNameLst>
                                          <p:attrName>style.color</p:attrName>
                                        </p:attrNameLst>
                                      </p:cBhvr>
                                      <p:to>
                                        <a:schemeClr val="bg1"/>
                                      </p:to>
                                    </p:animClr>
                                    <p:animClr clrSpc="rgb" dir="cw">
                                      <p:cBhvr>
                                        <p:cTn id="56" dur="250" autoRev="1" fill="hold"/>
                                        <p:tgtEl>
                                          <p:spTgt spid="7">
                                            <p:txEl>
                                              <p:pRg st="2" end="2"/>
                                            </p:txEl>
                                          </p:spTgt>
                                        </p:tgtEl>
                                        <p:attrNameLst>
                                          <p:attrName>fillcolor</p:attrName>
                                        </p:attrNameLst>
                                      </p:cBhvr>
                                      <p:to>
                                        <a:schemeClr val="bg1"/>
                                      </p:to>
                                    </p:animClr>
                                    <p:set>
                                      <p:cBhvr>
                                        <p:cTn id="57" dur="250" autoRev="1" fill="hold"/>
                                        <p:tgtEl>
                                          <p:spTgt spid="7">
                                            <p:txEl>
                                              <p:pRg st="2" end="2"/>
                                            </p:txEl>
                                          </p:spTgt>
                                        </p:tgtEl>
                                        <p:attrNameLst>
                                          <p:attrName>fill.type</p:attrName>
                                        </p:attrNameLst>
                                      </p:cBhvr>
                                      <p:to>
                                        <p:strVal val="solid"/>
                                      </p:to>
                                    </p:set>
                                    <p:set>
                                      <p:cBhvr>
                                        <p:cTn id="58" dur="250" autoRev="1" fill="hold"/>
                                        <p:tgtEl>
                                          <p:spTgt spid="7">
                                            <p:txEl>
                                              <p:pRg st="2" end="2"/>
                                            </p:txEl>
                                          </p:spTgt>
                                        </p:tgtEl>
                                        <p:attrNameLst>
                                          <p:attrName>fill.on</p:attrName>
                                        </p:attrNameLst>
                                      </p:cBhvr>
                                      <p:to>
                                        <p:strVal val="true"/>
                                      </p:to>
                                    </p:set>
                                  </p:childTnLst>
                                </p:cTn>
                              </p:par>
                            </p:childTnLst>
                          </p:cTn>
                        </p:par>
                        <p:par>
                          <p:cTn id="59" fill="hold">
                            <p:stCondLst>
                              <p:cond delay="500"/>
                            </p:stCondLst>
                            <p:childTnLst>
                              <p:par>
                                <p:cTn id="60" presetID="3" presetClass="entr" presetSubtype="1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blinds(horizontal)">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7" presetClass="emph" presetSubtype="0" fill="hold" nodeType="clickEffect">
                                  <p:stCondLst>
                                    <p:cond delay="0"/>
                                  </p:stCondLst>
                                  <p:iterate type="lt">
                                    <p:tmAbs val="0"/>
                                  </p:iterate>
                                  <p:childTnLst>
                                    <p:animClr clrSpc="rgb" dir="cw">
                                      <p:cBhvr override="childStyle">
                                        <p:cTn id="66" dur="250" autoRev="1" fill="hold"/>
                                        <p:tgtEl>
                                          <p:spTgt spid="7">
                                            <p:txEl>
                                              <p:pRg st="3" end="3"/>
                                            </p:txEl>
                                          </p:spTgt>
                                        </p:tgtEl>
                                        <p:attrNameLst>
                                          <p:attrName>style.color</p:attrName>
                                        </p:attrNameLst>
                                      </p:cBhvr>
                                      <p:to>
                                        <a:schemeClr val="bg1"/>
                                      </p:to>
                                    </p:animClr>
                                    <p:animClr clrSpc="rgb" dir="cw">
                                      <p:cBhvr>
                                        <p:cTn id="67" dur="250" autoRev="1" fill="hold"/>
                                        <p:tgtEl>
                                          <p:spTgt spid="7">
                                            <p:txEl>
                                              <p:pRg st="3" end="3"/>
                                            </p:txEl>
                                          </p:spTgt>
                                        </p:tgtEl>
                                        <p:attrNameLst>
                                          <p:attrName>fillcolor</p:attrName>
                                        </p:attrNameLst>
                                      </p:cBhvr>
                                      <p:to>
                                        <a:schemeClr val="bg1"/>
                                      </p:to>
                                    </p:animClr>
                                    <p:set>
                                      <p:cBhvr>
                                        <p:cTn id="68" dur="250" autoRev="1" fill="hold"/>
                                        <p:tgtEl>
                                          <p:spTgt spid="7">
                                            <p:txEl>
                                              <p:pRg st="3" end="3"/>
                                            </p:txEl>
                                          </p:spTgt>
                                        </p:tgtEl>
                                        <p:attrNameLst>
                                          <p:attrName>fill.type</p:attrName>
                                        </p:attrNameLst>
                                      </p:cBhvr>
                                      <p:to>
                                        <p:strVal val="solid"/>
                                      </p:to>
                                    </p:set>
                                    <p:set>
                                      <p:cBhvr>
                                        <p:cTn id="69" dur="250" autoRev="1" fill="hold"/>
                                        <p:tgtEl>
                                          <p:spTgt spid="7">
                                            <p:txEl>
                                              <p:pRg st="3" end="3"/>
                                            </p:txEl>
                                          </p:spTgt>
                                        </p:tgtEl>
                                        <p:attrNameLst>
                                          <p:attrName>fill.on</p:attrName>
                                        </p:attrNameLst>
                                      </p:cBhvr>
                                      <p:to>
                                        <p:strVal val="true"/>
                                      </p:to>
                                    </p:set>
                                  </p:childTnLst>
                                </p:cTn>
                              </p:par>
                            </p:childTnLst>
                          </p:cTn>
                        </p:par>
                        <p:par>
                          <p:cTn id="70" fill="hold">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blinds(horizontal)">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blinds(horizontal)">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blinds(horizontal)">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blinds(horizontal)">
                                      <p:cBhvr>
                                        <p:cTn id="88" dur="500"/>
                                        <p:tgtEl>
                                          <p:spTgt spid="16"/>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blinds(horizontal)">
                                      <p:cBhvr>
                                        <p:cTn id="93" dur="500"/>
                                        <p:tgtEl>
                                          <p:spTgt spid="14"/>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blinds(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矩形 40963"/>
          <p:cNvSpPr>
            <a:spLocks noChangeArrowheads="1"/>
          </p:cNvSpPr>
          <p:nvPr/>
        </p:nvSpPr>
        <p:spPr bwMode="auto">
          <a:xfrm>
            <a:off x="596790" y="1052737"/>
            <a:ext cx="4199048" cy="554461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55299" name="文本框 40964"/>
          <p:cNvSpPr txBox="1">
            <a:spLocks noChangeArrowheads="1"/>
          </p:cNvSpPr>
          <p:nvPr/>
        </p:nvSpPr>
        <p:spPr bwMode="auto">
          <a:xfrm>
            <a:off x="1236552" y="1340074"/>
            <a:ext cx="3781832" cy="5016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latin typeface="Times New Roman" panose="02020603050405020304" pitchFamily="18" charset="0"/>
                <a:ea typeface="楷体_GB2312" pitchFamily="49" charset="-122"/>
              </a:rPr>
              <a:t>package    </a:t>
            </a:r>
            <a:r>
              <a:rPr lang="zh-CN" altLang="en-US" sz="3200" b="1" dirty="0">
                <a:latin typeface="Times New Roman" panose="02020603050405020304" pitchFamily="18" charset="0"/>
                <a:ea typeface="楷体_GB2312" pitchFamily="49" charset="-122"/>
              </a:rPr>
              <a:t>语句；</a:t>
            </a:r>
            <a:endParaRPr lang="zh-CN" altLang="en-US" sz="3200" b="1" dirty="0">
              <a:latin typeface="Times New Roman" panose="02020603050405020304" pitchFamily="18" charset="0"/>
              <a:ea typeface="楷体_GB2312" pitchFamily="49" charset="-122"/>
            </a:endParaRPr>
          </a:p>
          <a:p>
            <a:endParaRPr lang="zh-CN" altLang="en-US" sz="3200" b="1" dirty="0">
              <a:latin typeface="Times New Roman" panose="02020603050405020304" pitchFamily="18" charset="0"/>
              <a:ea typeface="楷体_GB2312" pitchFamily="49" charset="-122"/>
            </a:endParaRPr>
          </a:p>
          <a:p>
            <a:r>
              <a:rPr lang="en-US" altLang="zh-CN" sz="3200" b="1" dirty="0">
                <a:latin typeface="Times New Roman" panose="02020603050405020304" pitchFamily="18" charset="0"/>
                <a:ea typeface="楷体_GB2312" pitchFamily="49" charset="-122"/>
              </a:rPr>
              <a:t>import  </a:t>
            </a:r>
            <a:r>
              <a:rPr lang="zh-CN" altLang="en-US" sz="3200" b="1" dirty="0">
                <a:latin typeface="Times New Roman" panose="02020603050405020304" pitchFamily="18" charset="0"/>
                <a:ea typeface="楷体_GB2312" pitchFamily="49" charset="-122"/>
              </a:rPr>
              <a:t>语句</a:t>
            </a:r>
            <a:r>
              <a:rPr lang="en-US" altLang="zh-CN" sz="3200" b="1" dirty="0">
                <a:latin typeface="Times New Roman" panose="02020603050405020304" pitchFamily="18" charset="0"/>
                <a:ea typeface="楷体_GB2312" pitchFamily="49" charset="-122"/>
              </a:rPr>
              <a:t>;</a:t>
            </a:r>
            <a:endParaRPr lang="en-US" altLang="zh-CN" sz="3200" b="1" dirty="0">
              <a:latin typeface="Times New Roman" panose="02020603050405020304" pitchFamily="18" charset="0"/>
              <a:ea typeface="楷体_GB2312" pitchFamily="49" charset="-122"/>
            </a:endParaRPr>
          </a:p>
          <a:p>
            <a:r>
              <a:rPr lang="en-US" altLang="zh-CN" sz="3200" b="1" dirty="0">
                <a:latin typeface="Times New Roman" panose="02020603050405020304" pitchFamily="18" charset="0"/>
                <a:ea typeface="楷体_GB2312" pitchFamily="49" charset="-122"/>
              </a:rPr>
              <a:t>……</a:t>
            </a:r>
            <a:endParaRPr lang="en-US" altLang="zh-CN" sz="3200" b="1" dirty="0">
              <a:latin typeface="Times New Roman" panose="02020603050405020304" pitchFamily="18" charset="0"/>
              <a:ea typeface="楷体_GB2312" pitchFamily="49" charset="-122"/>
            </a:endParaRPr>
          </a:p>
          <a:p>
            <a:endParaRPr lang="en-US" altLang="zh-CN" sz="3200" b="1" dirty="0">
              <a:latin typeface="Times New Roman" panose="02020603050405020304" pitchFamily="18" charset="0"/>
              <a:ea typeface="楷体_GB2312" pitchFamily="49" charset="-122"/>
            </a:endParaRPr>
          </a:p>
          <a:p>
            <a:r>
              <a:rPr lang="en-US" altLang="zh-CN" sz="3200" b="1" dirty="0">
                <a:latin typeface="Times New Roman" panose="02020603050405020304" pitchFamily="18" charset="0"/>
                <a:ea typeface="楷体_GB2312" pitchFamily="49" charset="-122"/>
              </a:rPr>
              <a:t>public  class   </a:t>
            </a:r>
            <a:r>
              <a:rPr lang="zh-CN" altLang="en-US" sz="3200" b="1" dirty="0">
                <a:latin typeface="Times New Roman" panose="02020603050405020304" pitchFamily="18" charset="0"/>
                <a:ea typeface="楷体_GB2312" pitchFamily="49" charset="-122"/>
              </a:rPr>
              <a:t>定义</a:t>
            </a:r>
            <a:endParaRPr lang="zh-CN" altLang="en-US" sz="3200" b="1" dirty="0">
              <a:latin typeface="Times New Roman" panose="02020603050405020304" pitchFamily="18" charset="0"/>
              <a:ea typeface="楷体_GB2312" pitchFamily="49" charset="-122"/>
            </a:endParaRPr>
          </a:p>
          <a:p>
            <a:r>
              <a:rPr lang="en-US" altLang="zh-CN" sz="3200" b="1" dirty="0">
                <a:latin typeface="Times New Roman" panose="02020603050405020304" pitchFamily="18" charset="0"/>
                <a:ea typeface="楷体_GB2312" pitchFamily="49" charset="-122"/>
              </a:rPr>
              <a:t>class   </a:t>
            </a:r>
            <a:r>
              <a:rPr lang="zh-CN" altLang="en-US" sz="3200" b="1" dirty="0">
                <a:latin typeface="Times New Roman" panose="02020603050405020304" pitchFamily="18" charset="0"/>
                <a:ea typeface="楷体_GB2312" pitchFamily="49" charset="-122"/>
              </a:rPr>
              <a:t>定义</a:t>
            </a:r>
            <a:endParaRPr lang="zh-CN" altLang="en-US" sz="3200" b="1" dirty="0">
              <a:latin typeface="Times New Roman" panose="02020603050405020304" pitchFamily="18" charset="0"/>
              <a:ea typeface="楷体_GB2312" pitchFamily="49" charset="-122"/>
            </a:endParaRPr>
          </a:p>
          <a:p>
            <a:r>
              <a:rPr lang="en-US" altLang="zh-CN" sz="3200" b="1" dirty="0">
                <a:latin typeface="Times New Roman" panose="02020603050405020304" pitchFamily="18" charset="0"/>
                <a:ea typeface="楷体_GB2312" pitchFamily="49" charset="-122"/>
              </a:rPr>
              <a:t>……</a:t>
            </a:r>
            <a:endParaRPr lang="en-US" altLang="zh-CN" sz="3200" b="1" dirty="0">
              <a:latin typeface="Times New Roman" panose="02020603050405020304" pitchFamily="18" charset="0"/>
              <a:ea typeface="楷体_GB2312" pitchFamily="49" charset="-122"/>
            </a:endParaRPr>
          </a:p>
          <a:p>
            <a:r>
              <a:rPr lang="en-US" altLang="zh-CN" sz="3200" b="1" dirty="0">
                <a:latin typeface="Times New Roman" panose="02020603050405020304" pitchFamily="18" charset="0"/>
                <a:ea typeface="楷体_GB2312" pitchFamily="49" charset="-122"/>
              </a:rPr>
              <a:t>interface   </a:t>
            </a:r>
            <a:r>
              <a:rPr lang="zh-CN" altLang="en-US" sz="3200" b="1" dirty="0">
                <a:latin typeface="Times New Roman" panose="02020603050405020304" pitchFamily="18" charset="0"/>
                <a:ea typeface="楷体_GB2312" pitchFamily="49" charset="-122"/>
              </a:rPr>
              <a:t>定义</a:t>
            </a:r>
            <a:endParaRPr lang="zh-CN" altLang="en-US" sz="3200" b="1" dirty="0">
              <a:latin typeface="Times New Roman" panose="02020603050405020304" pitchFamily="18" charset="0"/>
              <a:ea typeface="楷体_GB2312" pitchFamily="49" charset="-122"/>
            </a:endParaRPr>
          </a:p>
          <a:p>
            <a:r>
              <a:rPr lang="en-US" altLang="zh-CN" sz="3200" b="1" dirty="0">
                <a:latin typeface="Times New Roman" panose="02020603050405020304" pitchFamily="18" charset="0"/>
                <a:ea typeface="楷体_GB2312" pitchFamily="49" charset="-122"/>
              </a:rPr>
              <a:t>……</a:t>
            </a:r>
            <a:endParaRPr lang="en-US" altLang="zh-CN" sz="3200" b="1" dirty="0">
              <a:latin typeface="Times New Roman" panose="02020603050405020304" pitchFamily="18" charset="0"/>
              <a:ea typeface="楷体_GB2312" pitchFamily="49" charset="-122"/>
            </a:endParaRPr>
          </a:p>
        </p:txBody>
      </p:sp>
      <p:grpSp>
        <p:nvGrpSpPr>
          <p:cNvPr id="40971" name="组合 40970"/>
          <p:cNvGrpSpPr/>
          <p:nvPr/>
        </p:nvGrpSpPr>
        <p:grpSpPr bwMode="auto">
          <a:xfrm>
            <a:off x="4223793" y="1195388"/>
            <a:ext cx="7309396" cy="1570038"/>
            <a:chOff x="2562" y="799"/>
            <a:chExt cx="4063" cy="989"/>
          </a:xfrm>
        </p:grpSpPr>
        <p:sp>
          <p:nvSpPr>
            <p:cNvPr id="55306" name="文本框 40965"/>
            <p:cNvSpPr txBox="1">
              <a:spLocks noChangeArrowheads="1"/>
            </p:cNvSpPr>
            <p:nvPr/>
          </p:nvSpPr>
          <p:spPr bwMode="auto">
            <a:xfrm>
              <a:off x="3135" y="799"/>
              <a:ext cx="3490"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a:latin typeface="Times New Roman" panose="02020603050405020304" pitchFamily="18" charset="0"/>
                  <a:ea typeface="楷体_GB2312" pitchFamily="49" charset="-122"/>
                </a:rPr>
                <a:t>包声明语句，定义了该源程序</a:t>
              </a:r>
              <a:endParaRPr lang="zh-CN" altLang="en-US" sz="3200" b="1">
                <a:latin typeface="Times New Roman" panose="02020603050405020304" pitchFamily="18" charset="0"/>
                <a:ea typeface="楷体_GB2312" pitchFamily="49" charset="-122"/>
              </a:endParaRPr>
            </a:p>
            <a:p>
              <a:r>
                <a:rPr lang="zh-CN" altLang="en-US" sz="3200" b="1">
                  <a:latin typeface="Times New Roman" panose="02020603050405020304" pitchFamily="18" charset="0"/>
                  <a:ea typeface="楷体_GB2312" pitchFamily="49" charset="-122"/>
                </a:rPr>
                <a:t>中的类存放的包。一个源程序</a:t>
              </a:r>
              <a:endParaRPr lang="zh-CN" altLang="en-US" sz="3200" b="1">
                <a:latin typeface="Times New Roman" panose="02020603050405020304" pitchFamily="18" charset="0"/>
                <a:ea typeface="楷体_GB2312" pitchFamily="49" charset="-122"/>
              </a:endParaRPr>
            </a:p>
            <a:p>
              <a:r>
                <a:rPr lang="zh-CN" altLang="en-US" sz="3200" b="1">
                  <a:latin typeface="Times New Roman" panose="02020603050405020304" pitchFamily="18" charset="0"/>
                  <a:ea typeface="楷体_GB2312" pitchFamily="49" charset="-122"/>
                </a:rPr>
                <a:t>只能有一个，或没有。</a:t>
              </a:r>
              <a:endParaRPr lang="zh-CN" altLang="en-US" sz="3200" b="1">
                <a:latin typeface="Times New Roman" panose="02020603050405020304" pitchFamily="18" charset="0"/>
                <a:ea typeface="楷体_GB2312" pitchFamily="49" charset="-122"/>
              </a:endParaRPr>
            </a:p>
          </p:txBody>
        </p:sp>
        <p:grpSp>
          <p:nvGrpSpPr>
            <p:cNvPr id="55307" name="组合 40969"/>
            <p:cNvGrpSpPr/>
            <p:nvPr/>
          </p:nvGrpSpPr>
          <p:grpSpPr bwMode="auto">
            <a:xfrm>
              <a:off x="2562" y="935"/>
              <a:ext cx="636" cy="136"/>
              <a:chOff x="2562" y="935"/>
              <a:chExt cx="636" cy="136"/>
            </a:xfrm>
          </p:grpSpPr>
          <p:sp>
            <p:nvSpPr>
              <p:cNvPr id="55308" name="直接连接符 40967"/>
              <p:cNvSpPr>
                <a:spLocks noChangeShapeType="1"/>
              </p:cNvSpPr>
              <p:nvPr/>
            </p:nvSpPr>
            <p:spPr bwMode="auto">
              <a:xfrm>
                <a:off x="2744" y="935"/>
                <a:ext cx="45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55309" name="直接连接符 40968"/>
              <p:cNvSpPr>
                <a:spLocks noChangeShapeType="1"/>
              </p:cNvSpPr>
              <p:nvPr/>
            </p:nvSpPr>
            <p:spPr bwMode="auto">
              <a:xfrm flipH="1">
                <a:off x="2562" y="935"/>
                <a:ext cx="182" cy="1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400"/>
              </a:p>
            </p:txBody>
          </p:sp>
        </p:grpSp>
      </p:grpSp>
      <p:grpSp>
        <p:nvGrpSpPr>
          <p:cNvPr id="40975" name="组合 40974"/>
          <p:cNvGrpSpPr/>
          <p:nvPr/>
        </p:nvGrpSpPr>
        <p:grpSpPr bwMode="auto">
          <a:xfrm>
            <a:off x="3935673" y="2702203"/>
            <a:ext cx="6845299" cy="1930401"/>
            <a:chOff x="2381" y="1570"/>
            <a:chExt cx="4312" cy="1216"/>
          </a:xfrm>
        </p:grpSpPr>
        <p:sp>
          <p:nvSpPr>
            <p:cNvPr id="55302" name="文本框 40966"/>
            <p:cNvSpPr txBox="1">
              <a:spLocks noChangeArrowheads="1"/>
            </p:cNvSpPr>
            <p:nvPr/>
          </p:nvSpPr>
          <p:spPr bwMode="auto">
            <a:xfrm>
              <a:off x="3203" y="1797"/>
              <a:ext cx="3490"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ea typeface="楷体_GB2312" pitchFamily="49" charset="-122"/>
                </a:rPr>
                <a:t>引入类的声明语句，引入</a:t>
              </a:r>
              <a:r>
                <a:rPr lang="en-US" altLang="zh-CN" sz="3200" b="1" dirty="0" err="1">
                  <a:latin typeface="Times New Roman" panose="02020603050405020304" pitchFamily="18" charset="0"/>
                  <a:ea typeface="楷体_GB2312" pitchFamily="49" charset="-122"/>
                </a:rPr>
                <a:t>JDK</a:t>
              </a:r>
              <a:endParaRPr lang="en-US" altLang="zh-CN" sz="3200" b="1" dirty="0">
                <a:latin typeface="Times New Roman" panose="02020603050405020304" pitchFamily="18" charset="0"/>
                <a:ea typeface="楷体_GB2312" pitchFamily="49" charset="-122"/>
              </a:endParaRPr>
            </a:p>
            <a:p>
              <a:r>
                <a:rPr lang="zh-CN" altLang="en-US" sz="3200" b="1" dirty="0">
                  <a:latin typeface="Times New Roman" panose="02020603050405020304" pitchFamily="18" charset="0"/>
                  <a:ea typeface="楷体_GB2312" pitchFamily="49" charset="-122"/>
                </a:rPr>
                <a:t>中的标准类或其他已有类。程</a:t>
              </a:r>
              <a:endParaRPr lang="zh-CN" altLang="en-US" sz="3200" b="1" dirty="0">
                <a:latin typeface="Times New Roman" panose="02020603050405020304" pitchFamily="18" charset="0"/>
                <a:ea typeface="楷体_GB2312" pitchFamily="49" charset="-122"/>
              </a:endParaRPr>
            </a:p>
            <a:p>
              <a:r>
                <a:rPr lang="zh-CN" altLang="en-US" sz="3200" b="1" dirty="0">
                  <a:latin typeface="Times New Roman" panose="02020603050405020304" pitchFamily="18" charset="0"/>
                  <a:ea typeface="楷体_GB2312" pitchFamily="49" charset="-122"/>
                </a:rPr>
                <a:t>序中该语句可以没有或多条。</a:t>
              </a:r>
              <a:endParaRPr lang="zh-CN" altLang="en-US" sz="3200" b="1" dirty="0">
                <a:latin typeface="Times New Roman" panose="02020603050405020304" pitchFamily="18" charset="0"/>
                <a:ea typeface="楷体_GB2312" pitchFamily="49" charset="-122"/>
              </a:endParaRPr>
            </a:p>
          </p:txBody>
        </p:sp>
        <p:grpSp>
          <p:nvGrpSpPr>
            <p:cNvPr id="55303" name="组合 40973"/>
            <p:cNvGrpSpPr/>
            <p:nvPr/>
          </p:nvGrpSpPr>
          <p:grpSpPr bwMode="auto">
            <a:xfrm>
              <a:off x="2381" y="1570"/>
              <a:ext cx="817" cy="272"/>
              <a:chOff x="2381" y="1570"/>
              <a:chExt cx="817" cy="272"/>
            </a:xfrm>
          </p:grpSpPr>
          <p:sp>
            <p:nvSpPr>
              <p:cNvPr id="55304" name="直接连接符 40971"/>
              <p:cNvSpPr>
                <a:spLocks noChangeShapeType="1"/>
              </p:cNvSpPr>
              <p:nvPr/>
            </p:nvSpPr>
            <p:spPr bwMode="auto">
              <a:xfrm>
                <a:off x="2699" y="1842"/>
                <a:ext cx="49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55305" name="直接连接符 40972"/>
              <p:cNvSpPr>
                <a:spLocks noChangeShapeType="1"/>
              </p:cNvSpPr>
              <p:nvPr/>
            </p:nvSpPr>
            <p:spPr bwMode="auto">
              <a:xfrm flipH="1" flipV="1">
                <a:off x="2381" y="1570"/>
                <a:ext cx="318"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400"/>
              </a:p>
            </p:txBody>
          </p:sp>
        </p:grpSp>
      </p:grpSp>
      <p:sp>
        <p:nvSpPr>
          <p:cNvPr id="2" name="灯片编号占位符 1"/>
          <p:cNvSpPr>
            <a:spLocks noGrp="1"/>
          </p:cNvSpPr>
          <p:nvPr>
            <p:ph type="sldNum" sz="quarter" idx="12"/>
          </p:nvPr>
        </p:nvSpPr>
        <p:spPr/>
        <p:txBody>
          <a:bodyPr/>
          <a:lstStyle/>
          <a:p>
            <a:pPr>
              <a:defRPr/>
            </a:pPr>
            <a:fld id="{A0898532-8B87-4F74-96F7-B087071824D0}" type="slidenum">
              <a:rPr lang="en-US" altLang="zh-CN" smtClean="0"/>
            </a:fld>
            <a:endParaRPr lang="en-US" altLang="zh-CN" dirty="0"/>
          </a:p>
        </p:txBody>
      </p:sp>
      <p:sp>
        <p:nvSpPr>
          <p:cNvPr id="15" name="矩形 19459"/>
          <p:cNvSpPr>
            <a:spLocks noRot="1" noChangeArrowheads="1"/>
          </p:cNvSpPr>
          <p:nvPr/>
        </p:nvSpPr>
        <p:spPr bwMode="auto">
          <a:xfrm>
            <a:off x="263352" y="51491"/>
            <a:ext cx="7344643" cy="76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altLang="zh-CN" sz="4800" b="1" cap="small" dirty="0" smtClean="0">
                <a:solidFill>
                  <a:srgbClr val="000099"/>
                </a:solidFill>
                <a:latin typeface="+mj-lt"/>
                <a:ea typeface="+mj-ea"/>
                <a:cs typeface="+mj-cs"/>
              </a:rPr>
              <a:t>java</a:t>
            </a:r>
            <a:r>
              <a:rPr lang="zh-CN" altLang="en-US" sz="4800" b="1" cap="small" dirty="0" smtClean="0">
                <a:solidFill>
                  <a:srgbClr val="000099"/>
                </a:solidFill>
                <a:latin typeface="+mj-lt"/>
                <a:ea typeface="+mj-ea"/>
                <a:cs typeface="+mj-cs"/>
              </a:rPr>
              <a:t>程序结构</a:t>
            </a:r>
            <a:endParaRPr lang="zh-CN" altLang="en-US" sz="4800" b="1" cap="small" dirty="0">
              <a:solidFill>
                <a:srgbClr val="000099"/>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0971"/>
                                        </p:tgtEl>
                                        <p:attrNameLst>
                                          <p:attrName>style.visibility</p:attrName>
                                        </p:attrNameLst>
                                      </p:cBhvr>
                                      <p:to>
                                        <p:strVal val="visible"/>
                                      </p:to>
                                    </p:set>
                                    <p:anim calcmode="lin" valueType="num">
                                      <p:cBhvr>
                                        <p:cTn id="7" dur="1000" fill="hold"/>
                                        <p:tgtEl>
                                          <p:spTgt spid="40971"/>
                                        </p:tgtEl>
                                        <p:attrNameLst>
                                          <p:attrName>ppt_x</p:attrName>
                                        </p:attrNameLst>
                                      </p:cBhvr>
                                      <p:tavLst>
                                        <p:tav tm="0">
                                          <p:val>
                                            <p:strVal val="#ppt_x-.2"/>
                                          </p:val>
                                        </p:tav>
                                        <p:tav tm="100000">
                                          <p:val>
                                            <p:strVal val="#ppt_x"/>
                                          </p:val>
                                        </p:tav>
                                      </p:tavLst>
                                    </p:anim>
                                    <p:anim calcmode="lin" valueType="num">
                                      <p:cBhvr>
                                        <p:cTn id="8" dur="1000" fill="hold"/>
                                        <p:tgtEl>
                                          <p:spTgt spid="40971"/>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71"/>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40975"/>
                                        </p:tgtEl>
                                        <p:attrNameLst>
                                          <p:attrName>style.visibility</p:attrName>
                                        </p:attrNameLst>
                                      </p:cBhvr>
                                      <p:to>
                                        <p:strVal val="visible"/>
                                      </p:to>
                                    </p:set>
                                    <p:anim calcmode="lin" valueType="num">
                                      <p:cBhvr>
                                        <p:cTn id="14" dur="1000" fill="hold"/>
                                        <p:tgtEl>
                                          <p:spTgt spid="40975"/>
                                        </p:tgtEl>
                                        <p:attrNameLst>
                                          <p:attrName>ppt_x</p:attrName>
                                        </p:attrNameLst>
                                      </p:cBhvr>
                                      <p:tavLst>
                                        <p:tav tm="0">
                                          <p:val>
                                            <p:strVal val="#ppt_x-.2"/>
                                          </p:val>
                                        </p:tav>
                                        <p:tav tm="100000">
                                          <p:val>
                                            <p:strVal val="#ppt_x"/>
                                          </p:val>
                                        </p:tav>
                                      </p:tavLst>
                                    </p:anim>
                                    <p:anim calcmode="lin" valueType="num">
                                      <p:cBhvr>
                                        <p:cTn id="15" dur="1000" fill="hold"/>
                                        <p:tgtEl>
                                          <p:spTgt spid="4097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40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4914900" cy="928040"/>
          </a:xfrm>
        </p:spPr>
        <p:txBody>
          <a:bodyPr>
            <a:normAutofit/>
          </a:bodyPr>
          <a:lstStyle/>
          <a:p>
            <a:r>
              <a:rPr lang="zh-CN" altLang="en-US"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ea typeface="微软雅黑" panose="020B0503020204020204" charset="-122"/>
                <a:cs typeface="Times New Roman" panose="02020603050405020304" pitchFamily="18" charset="0"/>
              </a:rPr>
              <a:t>三维场景理解</a:t>
            </a:r>
            <a:endParaRPr lang="zh-CN" altLang="en-US"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31240"/>
            <a:ext cx="6923315" cy="1854070"/>
          </a:xfrm>
          <a:prstGeom prst="rect">
            <a:avLst/>
          </a:prstGeom>
        </p:spPr>
      </p:pic>
      <p:sp>
        <p:nvSpPr>
          <p:cNvPr id="18" name="文本框 17"/>
          <p:cNvSpPr txBox="1"/>
          <p:nvPr/>
        </p:nvSpPr>
        <p:spPr>
          <a:xfrm>
            <a:off x="2135560" y="3078089"/>
            <a:ext cx="3563261" cy="523220"/>
          </a:xfrm>
          <a:prstGeom prst="rect">
            <a:avLst/>
          </a:prstGeom>
          <a:noFill/>
        </p:spPr>
        <p:txBody>
          <a:bodyPr wrap="square" rtlCol="0">
            <a:spAutoFit/>
          </a:bodyPr>
          <a:lstStyle/>
          <a:p>
            <a:r>
              <a:rPr lang="zh-CN" altLang="en-US" sz="2800" b="1" dirty="0">
                <a:latin typeface="+mj-ea"/>
                <a:ea typeface="+mj-ea"/>
                <a:cs typeface="Arial" panose="020B0604020202020204" pitchFamily="34" charset="0"/>
              </a:rPr>
              <a:t>原始</a:t>
            </a:r>
            <a:r>
              <a:rPr lang="zh-CN" altLang="en-US" sz="2800" b="1" dirty="0" smtClean="0">
                <a:latin typeface="+mj-ea"/>
                <a:ea typeface="+mj-ea"/>
                <a:cs typeface="Arial" panose="020B0604020202020204" pitchFamily="34" charset="0"/>
              </a:rPr>
              <a:t>三维</a:t>
            </a:r>
            <a:r>
              <a:rPr lang="zh-CN" altLang="en-US" sz="2800" b="1" dirty="0">
                <a:latin typeface="+mj-ea"/>
                <a:ea typeface="+mj-ea"/>
                <a:cs typeface="Arial" panose="020B0604020202020204" pitchFamily="34" charset="0"/>
              </a:rPr>
              <a:t>点云</a:t>
            </a:r>
            <a:r>
              <a:rPr lang="zh-CN" altLang="en-US" sz="2800" b="1" dirty="0" smtClean="0">
                <a:latin typeface="+mj-ea"/>
                <a:ea typeface="+mj-ea"/>
                <a:cs typeface="Arial" panose="020B0604020202020204" pitchFamily="34" charset="0"/>
              </a:rPr>
              <a:t>场景</a:t>
            </a:r>
            <a:endParaRPr lang="zh-CN" altLang="en-US" sz="2800" b="1" dirty="0">
              <a:latin typeface="+mj-ea"/>
              <a:ea typeface="+mj-ea"/>
              <a:cs typeface="Arial" panose="020B0604020202020204" pitchFamily="34" charset="0"/>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15" y="3814748"/>
            <a:ext cx="6973803" cy="1867590"/>
          </a:xfrm>
          <a:prstGeom prst="rect">
            <a:avLst/>
          </a:prstGeom>
        </p:spPr>
      </p:pic>
      <p:sp>
        <p:nvSpPr>
          <p:cNvPr id="20" name="文本框 19"/>
          <p:cNvSpPr txBox="1"/>
          <p:nvPr/>
        </p:nvSpPr>
        <p:spPr>
          <a:xfrm>
            <a:off x="2131952" y="6307987"/>
            <a:ext cx="3880244" cy="523220"/>
          </a:xfrm>
          <a:prstGeom prst="rect">
            <a:avLst/>
          </a:prstGeom>
          <a:noFill/>
        </p:spPr>
        <p:txBody>
          <a:bodyPr wrap="square" rtlCol="0">
            <a:spAutoFit/>
          </a:bodyPr>
          <a:lstStyle>
            <a:defPPr>
              <a:defRPr lang="zh-CN"/>
            </a:defPPr>
            <a:lvl1pPr>
              <a:defRPr sz="2800" b="1">
                <a:latin typeface="+mj-ea"/>
                <a:ea typeface="+mj-ea"/>
                <a:cs typeface="Arial" panose="020B0604020202020204" pitchFamily="34" charset="0"/>
              </a:defRPr>
            </a:lvl1pPr>
          </a:lstStyle>
          <a:p>
            <a:r>
              <a:rPr lang="zh-CN" altLang="en-US" dirty="0"/>
              <a:t>已标注的三维点云场景</a:t>
            </a:r>
            <a:endParaRPr lang="zh-CN" altLang="en-US" dirty="0"/>
          </a:p>
        </p:txBody>
      </p:sp>
      <p:pic>
        <p:nvPicPr>
          <p:cNvPr id="22" name="图片 21"/>
          <p:cNvPicPr>
            <a:picLocks noChangeAspect="1"/>
          </p:cNvPicPr>
          <p:nvPr/>
        </p:nvPicPr>
        <p:blipFill>
          <a:blip r:embed="rId3"/>
          <a:stretch>
            <a:fillRect/>
          </a:stretch>
        </p:blipFill>
        <p:spPr>
          <a:xfrm>
            <a:off x="147366" y="5828596"/>
            <a:ext cx="6883252" cy="333133"/>
          </a:xfrm>
          <a:prstGeom prst="rect">
            <a:avLst/>
          </a:prstGeom>
        </p:spPr>
      </p:pic>
      <p:sp>
        <p:nvSpPr>
          <p:cNvPr id="24" name="文本框 23"/>
          <p:cNvSpPr txBox="1"/>
          <p:nvPr/>
        </p:nvSpPr>
        <p:spPr>
          <a:xfrm>
            <a:off x="9205198" y="1101213"/>
            <a:ext cx="2158944" cy="954107"/>
          </a:xfrm>
          <a:prstGeom prst="rect">
            <a:avLst/>
          </a:prstGeom>
          <a:noFill/>
        </p:spPr>
        <p:txBody>
          <a:bodyPr wrap="square" rtlCol="0">
            <a:spAutoFit/>
          </a:bodyPr>
          <a:lstStyle/>
          <a:p>
            <a:r>
              <a:rPr lang="zh-CN" altLang="en-US" sz="2800" b="1" dirty="0" smtClean="0">
                <a:solidFill>
                  <a:srgbClr val="005696"/>
                </a:solidFill>
                <a:latin typeface="+mj-ea"/>
                <a:ea typeface="+mj-ea"/>
                <a:cs typeface="Arial" panose="020B0604020202020204" pitchFamily="34" charset="0"/>
              </a:rPr>
              <a:t>相关理论与研究内容</a:t>
            </a:r>
            <a:endParaRPr lang="zh-CN" altLang="en-US" sz="2800" b="1" dirty="0">
              <a:solidFill>
                <a:srgbClr val="005696"/>
              </a:solidFill>
              <a:latin typeface="+mj-ea"/>
              <a:ea typeface="+mj-ea"/>
              <a:cs typeface="Arial" panose="020B0604020202020204" pitchFamily="34" charset="0"/>
            </a:endParaRPr>
          </a:p>
        </p:txBody>
      </p:sp>
      <p:grpSp>
        <p:nvGrpSpPr>
          <p:cNvPr id="25" name="组合 24"/>
          <p:cNvGrpSpPr/>
          <p:nvPr/>
        </p:nvGrpSpPr>
        <p:grpSpPr>
          <a:xfrm>
            <a:off x="7896201" y="937248"/>
            <a:ext cx="1293488" cy="1317982"/>
            <a:chOff x="1709739" y="2636838"/>
            <a:chExt cx="1590160" cy="1584325"/>
          </a:xfrm>
          <a:effectLst/>
        </p:grpSpPr>
        <p:sp>
          <p:nvSpPr>
            <p:cNvPr id="26"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0174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29"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0174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31"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0174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32"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0174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33"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0174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34"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0174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35"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0174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36"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37"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grpSp>
      <p:sp>
        <p:nvSpPr>
          <p:cNvPr id="39" name="文本框 38"/>
          <p:cNvSpPr txBox="1"/>
          <p:nvPr/>
        </p:nvSpPr>
        <p:spPr>
          <a:xfrm>
            <a:off x="8034811" y="2775304"/>
            <a:ext cx="3324431" cy="584775"/>
          </a:xfrm>
          <a:prstGeom prst="rect">
            <a:avLst/>
          </a:prstGeom>
          <a:noFill/>
        </p:spPr>
        <p:txBody>
          <a:bodyPr wrap="square" rtlCol="0">
            <a:spAutoFit/>
          </a:bodyPr>
          <a:lstStyle/>
          <a:p>
            <a:pPr marL="571500" indent="-571500">
              <a:buFont typeface="Wingdings" panose="05000000000000000000" pitchFamily="2" charset="2"/>
              <a:buChar char="Ø"/>
            </a:pPr>
            <a:r>
              <a:rPr lang="zh-CN" altLang="en-US" sz="3200" b="1" spc="300" dirty="0" smtClean="0">
                <a:latin typeface="微软雅黑" panose="020B0503020204020204" charset="-122"/>
                <a:ea typeface="微软雅黑" panose="020B0503020204020204" charset="-122"/>
              </a:rPr>
              <a:t>概率图模型</a:t>
            </a:r>
            <a:endParaRPr lang="zh-HK" altLang="en-US" sz="3200" b="1" spc="300" dirty="0">
              <a:latin typeface="微软雅黑" panose="020B0503020204020204" charset="-122"/>
              <a:ea typeface="微软雅黑" panose="020B0503020204020204" charset="-122"/>
            </a:endParaRPr>
          </a:p>
        </p:txBody>
      </p:sp>
      <p:sp>
        <p:nvSpPr>
          <p:cNvPr id="40" name="文本框 39"/>
          <p:cNvSpPr txBox="1"/>
          <p:nvPr/>
        </p:nvSpPr>
        <p:spPr>
          <a:xfrm>
            <a:off x="8034813" y="3561813"/>
            <a:ext cx="3113584" cy="584775"/>
          </a:xfrm>
          <a:prstGeom prst="rect">
            <a:avLst/>
          </a:prstGeom>
          <a:noFill/>
        </p:spPr>
        <p:txBody>
          <a:bodyPr wrap="square" rtlCol="0">
            <a:spAutoFit/>
          </a:bodyPr>
          <a:lstStyle/>
          <a:p>
            <a:pPr marL="571500" indent="-571500">
              <a:buFont typeface="Wingdings" panose="05000000000000000000" pitchFamily="2" charset="2"/>
              <a:buChar char="Ø"/>
            </a:pPr>
            <a:r>
              <a:rPr lang="zh-CN" altLang="en-US" sz="3200" b="1" spc="300" dirty="0">
                <a:latin typeface="微软雅黑" panose="020B0503020204020204" charset="-122"/>
                <a:ea typeface="微软雅黑" panose="020B0503020204020204" charset="-122"/>
              </a:rPr>
              <a:t>深度学习</a:t>
            </a:r>
            <a:endParaRPr lang="zh-HK" altLang="en-US" sz="3200" b="1" spc="300" dirty="0">
              <a:latin typeface="微软雅黑" panose="020B0503020204020204" charset="-122"/>
              <a:ea typeface="微软雅黑" panose="020B0503020204020204" charset="-122"/>
            </a:endParaRPr>
          </a:p>
        </p:txBody>
      </p:sp>
      <p:sp>
        <p:nvSpPr>
          <p:cNvPr id="41" name="文本框 40"/>
          <p:cNvSpPr txBox="1"/>
          <p:nvPr/>
        </p:nvSpPr>
        <p:spPr>
          <a:xfrm>
            <a:off x="8050463" y="4379974"/>
            <a:ext cx="3097934" cy="584775"/>
          </a:xfrm>
          <a:prstGeom prst="rect">
            <a:avLst/>
          </a:prstGeom>
          <a:noFill/>
        </p:spPr>
        <p:txBody>
          <a:bodyPr wrap="square" rtlCol="0">
            <a:spAutoFit/>
          </a:bodyPr>
          <a:lstStyle/>
          <a:p>
            <a:pPr marL="571500" indent="-571500">
              <a:buFont typeface="Wingdings" panose="05000000000000000000" pitchFamily="2" charset="2"/>
              <a:buChar char="Ø"/>
            </a:pPr>
            <a:r>
              <a:rPr lang="zh-CN" altLang="en-US" sz="3200" b="1" spc="300" dirty="0">
                <a:latin typeface="微软雅黑" panose="020B0503020204020204" charset="-122"/>
                <a:ea typeface="微软雅黑" panose="020B0503020204020204" charset="-122"/>
              </a:rPr>
              <a:t>强化学习</a:t>
            </a:r>
            <a:endParaRPr lang="zh-HK" altLang="en-US" sz="3200" b="1" spc="300" dirty="0">
              <a:latin typeface="微软雅黑" panose="020B0503020204020204" charset="-122"/>
              <a:ea typeface="微软雅黑" panose="020B0503020204020204" charset="-122"/>
            </a:endParaRPr>
          </a:p>
        </p:txBody>
      </p:sp>
      <p:sp>
        <p:nvSpPr>
          <p:cNvPr id="43" name="文本框 42"/>
          <p:cNvSpPr txBox="1"/>
          <p:nvPr/>
        </p:nvSpPr>
        <p:spPr>
          <a:xfrm>
            <a:off x="8050463" y="5198135"/>
            <a:ext cx="3113586" cy="584775"/>
          </a:xfrm>
          <a:prstGeom prst="rect">
            <a:avLst/>
          </a:prstGeom>
          <a:noFill/>
        </p:spPr>
        <p:txBody>
          <a:bodyPr wrap="square" rtlCol="0">
            <a:spAutoFit/>
          </a:bodyPr>
          <a:lstStyle/>
          <a:p>
            <a:pPr marL="571500" indent="-571500">
              <a:buFont typeface="Wingdings" panose="05000000000000000000" pitchFamily="2" charset="2"/>
              <a:buChar char="Ø"/>
            </a:pPr>
            <a:r>
              <a:rPr lang="zh-CN" altLang="en-US" sz="3200" b="1" spc="300" dirty="0">
                <a:latin typeface="微软雅黑" panose="020B0503020204020204" charset="-122"/>
                <a:ea typeface="微软雅黑" panose="020B0503020204020204" charset="-122"/>
              </a:rPr>
              <a:t>迁移学习</a:t>
            </a:r>
            <a:endParaRPr lang="zh-HK" altLang="en-US" sz="3200" b="1" spc="300" dirty="0">
              <a:latin typeface="微软雅黑" panose="020B0503020204020204" charset="-122"/>
              <a:ea typeface="微软雅黑" panose="020B0503020204020204" charset="-122"/>
            </a:endParaRPr>
          </a:p>
        </p:txBody>
      </p:sp>
      <p:sp>
        <p:nvSpPr>
          <p:cNvPr id="2" name="右弧形箭头 1"/>
          <p:cNvSpPr/>
          <p:nvPr/>
        </p:nvSpPr>
        <p:spPr>
          <a:xfrm>
            <a:off x="6923315" y="2336772"/>
            <a:ext cx="548340" cy="28289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文本框 43"/>
          <p:cNvSpPr txBox="1"/>
          <p:nvPr/>
        </p:nvSpPr>
        <p:spPr>
          <a:xfrm>
            <a:off x="5763154" y="3230975"/>
            <a:ext cx="1879711" cy="954107"/>
          </a:xfrm>
          <a:prstGeom prst="rect">
            <a:avLst/>
          </a:prstGeom>
          <a:noFill/>
        </p:spPr>
        <p:txBody>
          <a:bodyPr wrap="square" rtlCol="0">
            <a:spAutoFit/>
          </a:bodyPr>
          <a:lstStyle/>
          <a:p>
            <a:r>
              <a:rPr lang="zh-CN" altLang="en-US" sz="2800" b="1" dirty="0" smtClean="0">
                <a:solidFill>
                  <a:srgbClr val="002060"/>
                </a:solidFill>
                <a:latin typeface="+mj-ea"/>
                <a:ea typeface="+mj-ea"/>
                <a:cs typeface="Arial" panose="020B0604020202020204" pitchFamily="34" charset="0"/>
              </a:rPr>
              <a:t>自动标注算法</a:t>
            </a:r>
            <a:endParaRPr lang="zh-CN" altLang="en-US" sz="2800" b="1" dirty="0">
              <a:solidFill>
                <a:srgbClr val="002060"/>
              </a:solidFill>
              <a:latin typeface="+mj-ea"/>
              <a:ea typeface="+mj-ea"/>
              <a:cs typeface="Arial" panose="020B060402020202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标题 22529"/>
          <p:cNvSpPr>
            <a:spLocks noGrp="1" noRot="1" noChangeArrowheads="1"/>
          </p:cNvSpPr>
          <p:nvPr>
            <p:ph type="title"/>
          </p:nvPr>
        </p:nvSpPr>
        <p:spPr>
          <a:xfrm>
            <a:off x="274638" y="65088"/>
            <a:ext cx="8540750" cy="676275"/>
          </a:xfrm>
        </p:spPr>
        <p:txBody>
          <a:bodyPr/>
          <a:lstStyle/>
          <a:p>
            <a:pPr algn="ctr">
              <a:defRPr/>
            </a:pPr>
            <a:r>
              <a:rPr lang="en-US" altLang="zh-CN" dirty="0">
                <a:solidFill>
                  <a:srgbClr val="000099"/>
                </a:solidFill>
              </a:rPr>
              <a:t>Java</a:t>
            </a:r>
            <a:r>
              <a:rPr lang="zh-CN" altLang="en-US" dirty="0">
                <a:solidFill>
                  <a:srgbClr val="000099"/>
                </a:solidFill>
              </a:rPr>
              <a:t>程序的编辑、编译和执行过程</a:t>
            </a:r>
            <a:endParaRPr lang="zh-CN" altLang="en-US" dirty="0">
              <a:solidFill>
                <a:srgbClr val="000099"/>
              </a:solidFill>
            </a:endParaRPr>
          </a:p>
        </p:txBody>
      </p:sp>
      <p:sp>
        <p:nvSpPr>
          <p:cNvPr id="56323" name="直接连接符 22542"/>
          <p:cNvSpPr>
            <a:spLocks noChangeShapeType="1"/>
          </p:cNvSpPr>
          <p:nvPr/>
        </p:nvSpPr>
        <p:spPr bwMode="auto">
          <a:xfrm>
            <a:off x="9147175" y="3567113"/>
            <a:ext cx="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9" name="矩形 22558"/>
          <p:cNvSpPr>
            <a:spLocks noChangeArrowheads="1"/>
          </p:cNvSpPr>
          <p:nvPr/>
        </p:nvSpPr>
        <p:spPr bwMode="auto">
          <a:xfrm>
            <a:off x="4559300" y="966788"/>
            <a:ext cx="1512888" cy="504825"/>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ea typeface="楷体_GB2312" pitchFamily="49" charset="-122"/>
              </a:rPr>
              <a:t>编辑源代码</a:t>
            </a:r>
            <a:endParaRPr lang="zh-CN" altLang="en-US" sz="2000" b="1">
              <a:ea typeface="楷体_GB2312" pitchFamily="49" charset="-122"/>
            </a:endParaRPr>
          </a:p>
        </p:txBody>
      </p:sp>
      <p:sp>
        <p:nvSpPr>
          <p:cNvPr id="22560" name="直接连接符 22559"/>
          <p:cNvSpPr>
            <a:spLocks noChangeShapeType="1"/>
          </p:cNvSpPr>
          <p:nvPr/>
        </p:nvSpPr>
        <p:spPr bwMode="auto">
          <a:xfrm>
            <a:off x="5303838" y="1471613"/>
            <a:ext cx="0" cy="3603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1" name="圆柱形 22560"/>
          <p:cNvSpPr>
            <a:spLocks noChangeArrowheads="1"/>
          </p:cNvSpPr>
          <p:nvPr/>
        </p:nvSpPr>
        <p:spPr bwMode="auto">
          <a:xfrm>
            <a:off x="4414838" y="1830388"/>
            <a:ext cx="1800225" cy="720725"/>
          </a:xfrm>
          <a:prstGeom prst="can">
            <a:avLst>
              <a:gd name="adj" fmla="val 25000"/>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a:latin typeface="Times New Roman" panose="02020603050405020304" pitchFamily="18" charset="0"/>
              </a:rPr>
              <a:t>HelloWorld.java</a:t>
            </a:r>
            <a:endParaRPr lang="en-US" altLang="zh-CN" sz="2000" b="1">
              <a:latin typeface="Times New Roman" panose="02020603050405020304" pitchFamily="18" charset="0"/>
            </a:endParaRPr>
          </a:p>
        </p:txBody>
      </p:sp>
      <p:sp>
        <p:nvSpPr>
          <p:cNvPr id="22562" name="直接连接符 22561"/>
          <p:cNvSpPr>
            <a:spLocks noChangeShapeType="1"/>
          </p:cNvSpPr>
          <p:nvPr/>
        </p:nvSpPr>
        <p:spPr bwMode="auto">
          <a:xfrm>
            <a:off x="5303838" y="2551113"/>
            <a:ext cx="0" cy="3603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3" name="矩形 22562"/>
          <p:cNvSpPr>
            <a:spLocks noChangeArrowheads="1"/>
          </p:cNvSpPr>
          <p:nvPr/>
        </p:nvSpPr>
        <p:spPr bwMode="auto">
          <a:xfrm>
            <a:off x="4545013" y="2906713"/>
            <a:ext cx="1512887" cy="504825"/>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ea typeface="楷体_GB2312" pitchFamily="49" charset="-122"/>
              </a:rPr>
              <a:t>编译源代码</a:t>
            </a:r>
            <a:endParaRPr lang="zh-CN" altLang="en-US" sz="2000" b="1">
              <a:ea typeface="楷体_GB2312" pitchFamily="49" charset="-122"/>
            </a:endParaRPr>
          </a:p>
        </p:txBody>
      </p:sp>
      <p:sp>
        <p:nvSpPr>
          <p:cNvPr id="22564" name="直接连接符 22563"/>
          <p:cNvSpPr>
            <a:spLocks noChangeShapeType="1"/>
          </p:cNvSpPr>
          <p:nvPr/>
        </p:nvSpPr>
        <p:spPr bwMode="auto">
          <a:xfrm>
            <a:off x="5303838" y="3414713"/>
            <a:ext cx="0" cy="3603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5" name="圆柱形 22564"/>
          <p:cNvSpPr>
            <a:spLocks noChangeArrowheads="1"/>
          </p:cNvSpPr>
          <p:nvPr/>
        </p:nvSpPr>
        <p:spPr bwMode="auto">
          <a:xfrm>
            <a:off x="4367213" y="4827588"/>
            <a:ext cx="1901825" cy="720725"/>
          </a:xfrm>
          <a:prstGeom prst="can">
            <a:avLst>
              <a:gd name="adj" fmla="val 25000"/>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a:latin typeface="Times New Roman" panose="02020603050405020304" pitchFamily="18" charset="0"/>
              </a:rPr>
              <a:t>HelloWorld.class</a:t>
            </a:r>
            <a:endParaRPr lang="en-US" altLang="zh-CN" sz="2000" b="1">
              <a:latin typeface="Times New Roman" panose="02020603050405020304" pitchFamily="18" charset="0"/>
            </a:endParaRPr>
          </a:p>
        </p:txBody>
      </p:sp>
      <p:sp>
        <p:nvSpPr>
          <p:cNvPr id="22566" name="菱形 22565"/>
          <p:cNvSpPr>
            <a:spLocks noChangeArrowheads="1"/>
          </p:cNvSpPr>
          <p:nvPr/>
        </p:nvSpPr>
        <p:spPr bwMode="auto">
          <a:xfrm>
            <a:off x="4397375" y="3775075"/>
            <a:ext cx="1800225" cy="720725"/>
          </a:xfrm>
          <a:prstGeom prst="diamond">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latin typeface="楷体_GB2312" pitchFamily="49" charset="-122"/>
                <a:ea typeface="楷体_GB2312" pitchFamily="49" charset="-122"/>
              </a:rPr>
              <a:t>编译通过</a:t>
            </a:r>
            <a:r>
              <a:rPr lang="en-US" altLang="zh-CN" sz="2000" b="1">
                <a:latin typeface="楷体_GB2312" pitchFamily="49" charset="-122"/>
                <a:ea typeface="楷体_GB2312" pitchFamily="49" charset="-122"/>
              </a:rPr>
              <a:t>?</a:t>
            </a:r>
            <a:endParaRPr lang="en-US" altLang="zh-CN" sz="2000" b="1">
              <a:latin typeface="楷体_GB2312" pitchFamily="49" charset="-122"/>
              <a:ea typeface="楷体_GB2312" pitchFamily="49" charset="-122"/>
            </a:endParaRPr>
          </a:p>
        </p:txBody>
      </p:sp>
      <p:sp>
        <p:nvSpPr>
          <p:cNvPr id="22567" name="矩形 22566"/>
          <p:cNvSpPr>
            <a:spLocks noChangeArrowheads="1"/>
          </p:cNvSpPr>
          <p:nvPr/>
        </p:nvSpPr>
        <p:spPr bwMode="auto">
          <a:xfrm>
            <a:off x="6786563" y="3805238"/>
            <a:ext cx="1512887" cy="647700"/>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err="1">
                <a:latin typeface="Times New Roman" panose="02020603050405020304" pitchFamily="18" charset="0"/>
              </a:rPr>
              <a:t>javac</a:t>
            </a:r>
            <a:r>
              <a:rPr lang="zh-CN" altLang="en-US" sz="2000" b="1" dirty="0">
                <a:latin typeface="楷体_GB2312" pitchFamily="49" charset="-122"/>
                <a:ea typeface="楷体_GB2312" pitchFamily="49" charset="-122"/>
              </a:rPr>
              <a:t>生成</a:t>
            </a:r>
            <a:endParaRPr lang="zh-CN" altLang="en-US" sz="2000" b="1" dirty="0">
              <a:latin typeface="楷体_GB2312" pitchFamily="49" charset="-122"/>
              <a:ea typeface="楷体_GB2312" pitchFamily="49" charset="-122"/>
            </a:endParaRPr>
          </a:p>
          <a:p>
            <a:pPr algn="ctr"/>
            <a:r>
              <a:rPr lang="zh-CN" altLang="en-US" sz="2000" b="1" dirty="0">
                <a:latin typeface="楷体_GB2312" pitchFamily="49" charset="-122"/>
                <a:ea typeface="楷体_GB2312" pitchFamily="49" charset="-122"/>
              </a:rPr>
              <a:t>出错信息</a:t>
            </a:r>
            <a:endParaRPr lang="zh-CN" altLang="en-US" sz="2000" b="1" dirty="0">
              <a:latin typeface="Times New Roman" panose="02020603050405020304" pitchFamily="18" charset="0"/>
            </a:endParaRPr>
          </a:p>
        </p:txBody>
      </p:sp>
      <p:sp>
        <p:nvSpPr>
          <p:cNvPr id="22568" name="直接连接符 22567"/>
          <p:cNvSpPr>
            <a:spLocks noChangeShapeType="1"/>
          </p:cNvSpPr>
          <p:nvPr/>
        </p:nvSpPr>
        <p:spPr bwMode="auto">
          <a:xfrm>
            <a:off x="6197600" y="4135438"/>
            <a:ext cx="57467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9" name="直接连接符 22568"/>
          <p:cNvSpPr>
            <a:spLocks noChangeShapeType="1"/>
          </p:cNvSpPr>
          <p:nvPr/>
        </p:nvSpPr>
        <p:spPr bwMode="auto">
          <a:xfrm flipV="1">
            <a:off x="7521575" y="1211263"/>
            <a:ext cx="0" cy="25923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0" name="直接连接符 22569"/>
          <p:cNvSpPr>
            <a:spLocks noChangeShapeType="1"/>
          </p:cNvSpPr>
          <p:nvPr/>
        </p:nvSpPr>
        <p:spPr bwMode="auto">
          <a:xfrm flipH="1">
            <a:off x="6081713" y="1196975"/>
            <a:ext cx="143986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1" name="直接连接符 22570"/>
          <p:cNvSpPr>
            <a:spLocks noChangeShapeType="1"/>
          </p:cNvSpPr>
          <p:nvPr/>
        </p:nvSpPr>
        <p:spPr bwMode="auto">
          <a:xfrm>
            <a:off x="5289550" y="4495800"/>
            <a:ext cx="0" cy="36036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2" name="矩形 22571"/>
          <p:cNvSpPr>
            <a:spLocks noChangeArrowheads="1"/>
          </p:cNvSpPr>
          <p:nvPr/>
        </p:nvSpPr>
        <p:spPr bwMode="auto">
          <a:xfrm>
            <a:off x="7277100" y="4900613"/>
            <a:ext cx="1655763" cy="576262"/>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a:latin typeface="Times New Roman" panose="02020603050405020304" pitchFamily="18" charset="0"/>
                <a:ea typeface="楷体_GB2312" pitchFamily="49" charset="-122"/>
              </a:rPr>
              <a:t>JVM</a:t>
            </a:r>
            <a:r>
              <a:rPr lang="zh-CN" altLang="en-US" sz="2000" b="1">
                <a:latin typeface="Times New Roman" panose="02020603050405020304" pitchFamily="18" charset="0"/>
                <a:ea typeface="楷体_GB2312" pitchFamily="49" charset="-122"/>
              </a:rPr>
              <a:t>解释执行</a:t>
            </a:r>
            <a:endParaRPr lang="zh-CN" altLang="en-US" sz="2000" b="1">
              <a:latin typeface="Times New Roman" panose="02020603050405020304" pitchFamily="18" charset="0"/>
              <a:ea typeface="楷体_GB2312" pitchFamily="49" charset="-122"/>
            </a:endParaRPr>
          </a:p>
        </p:txBody>
      </p:sp>
      <p:sp>
        <p:nvSpPr>
          <p:cNvPr id="22573" name="直接连接符 22572"/>
          <p:cNvSpPr>
            <a:spLocks noChangeShapeType="1"/>
          </p:cNvSpPr>
          <p:nvPr/>
        </p:nvSpPr>
        <p:spPr bwMode="auto">
          <a:xfrm>
            <a:off x="6269038" y="5189538"/>
            <a:ext cx="100806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2574" name="图片 2257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888" y="5630863"/>
            <a:ext cx="52768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75" name="直接连接符 22574"/>
          <p:cNvSpPr>
            <a:spLocks noChangeShapeType="1"/>
          </p:cNvSpPr>
          <p:nvPr/>
        </p:nvSpPr>
        <p:spPr bwMode="auto">
          <a:xfrm>
            <a:off x="8932863" y="5157788"/>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6" name="直接连接符 22575"/>
          <p:cNvSpPr>
            <a:spLocks noChangeShapeType="1"/>
          </p:cNvSpPr>
          <p:nvPr/>
        </p:nvSpPr>
        <p:spPr bwMode="auto">
          <a:xfrm>
            <a:off x="9582150" y="5157788"/>
            <a:ext cx="0" cy="10080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7" name="直接连接符 22576"/>
          <p:cNvSpPr>
            <a:spLocks noChangeShapeType="1"/>
          </p:cNvSpPr>
          <p:nvPr/>
        </p:nvSpPr>
        <p:spPr bwMode="auto">
          <a:xfrm flipH="1">
            <a:off x="9077325" y="6151563"/>
            <a:ext cx="50323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8" name="文本框 22577"/>
          <p:cNvSpPr txBox="1">
            <a:spLocks noChangeArrowheads="1"/>
          </p:cNvSpPr>
          <p:nvPr/>
        </p:nvSpPr>
        <p:spPr bwMode="auto">
          <a:xfrm>
            <a:off x="5245100" y="4422775"/>
            <a:ext cx="522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latin typeface="Times New Roman" panose="02020603050405020304" pitchFamily="18" charset="0"/>
              </a:rPr>
              <a:t>yes</a:t>
            </a:r>
            <a:endParaRPr lang="en-US" altLang="zh-CN" sz="2000" b="1">
              <a:latin typeface="Times New Roman" panose="02020603050405020304" pitchFamily="18" charset="0"/>
            </a:endParaRPr>
          </a:p>
        </p:txBody>
      </p:sp>
      <p:sp>
        <p:nvSpPr>
          <p:cNvPr id="22579" name="文本框 22578"/>
          <p:cNvSpPr txBox="1">
            <a:spLocks noChangeArrowheads="1"/>
          </p:cNvSpPr>
          <p:nvPr/>
        </p:nvSpPr>
        <p:spPr bwMode="auto">
          <a:xfrm>
            <a:off x="6183313" y="3781425"/>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latin typeface="Times New Roman" panose="02020603050405020304" pitchFamily="18" charset="0"/>
              </a:rPr>
              <a:t>no</a:t>
            </a:r>
            <a:endParaRPr lang="en-US" altLang="zh-CN" sz="2000" b="1">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8DD57248-A56D-443E-9C56-400B96625A29}"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5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5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5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5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5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5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5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57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5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5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57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9" grpId="0" animBg="1"/>
      <p:bldP spid="22560" grpId="0" animBg="1"/>
      <p:bldP spid="22561" grpId="0" animBg="1"/>
      <p:bldP spid="22562" grpId="0" animBg="1"/>
      <p:bldP spid="22563" grpId="0" animBg="1"/>
      <p:bldP spid="22564" grpId="0" animBg="1"/>
      <p:bldP spid="22565" grpId="0" animBg="1"/>
      <p:bldP spid="22566" grpId="0" animBg="1"/>
      <p:bldP spid="22567" grpId="0" animBg="1"/>
      <p:bldP spid="22568" grpId="0" animBg="1"/>
      <p:bldP spid="22569" grpId="0" animBg="1"/>
      <p:bldP spid="22570" grpId="0" animBg="1"/>
      <p:bldP spid="22571" grpId="0" animBg="1"/>
      <p:bldP spid="22572" grpId="0" animBg="1"/>
      <p:bldP spid="22573" grpId="0" animBg="1"/>
      <p:bldP spid="22575" grpId="0" animBg="1"/>
      <p:bldP spid="22576" grpId="0" animBg="1"/>
      <p:bldP spid="22577" grpId="0" animBg="1"/>
      <p:bldP spid="22578" grpId="0"/>
      <p:bldP spid="2257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4914900" cy="928040"/>
          </a:xfrm>
        </p:spPr>
        <p:txBody>
          <a:bodyPr>
            <a:normAutofit/>
          </a:bodyPr>
          <a:lstStyle/>
          <a:p>
            <a:r>
              <a:rPr lang="zh-CN" altLang="en-US" b="1" spc="50" dirty="0" smtClean="0">
                <a:ln w="11430"/>
                <a:solidFill>
                  <a:srgbClr val="002060"/>
                </a:solidFill>
                <a:effectLst>
                  <a:outerShdw blurRad="76200" dist="50800" dir="5400000" algn="tl" rotWithShape="0">
                    <a:srgbClr val="000000">
                      <a:alpha val="65000"/>
                    </a:srgbClr>
                  </a:outerShdw>
                </a:effectLst>
                <a:latin typeface="Times New Roman" panose="02020603050405020304" pitchFamily="18" charset="0"/>
                <a:ea typeface="微软雅黑" panose="020B0503020204020204" charset="-122"/>
                <a:cs typeface="Times New Roman" panose="02020603050405020304" pitchFamily="18" charset="0"/>
              </a:rPr>
              <a:t>场景</a:t>
            </a:r>
            <a:r>
              <a:rPr lang="zh-CN" altLang="en-US"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ea typeface="微软雅黑" panose="020B0503020204020204" charset="-122"/>
                <a:cs typeface="Times New Roman" panose="02020603050405020304" pitchFamily="18" charset="0"/>
              </a:rPr>
              <a:t>理解的意义</a:t>
            </a:r>
            <a:endParaRPr lang="zh-CN" altLang="en-US"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ea typeface="微软雅黑" panose="020B0503020204020204" charset="-122"/>
              <a:cs typeface="Times New Roman" panose="02020603050405020304" pitchFamily="18" charset="0"/>
            </a:endParaRPr>
          </a:p>
        </p:txBody>
      </p:sp>
      <p:pic>
        <p:nvPicPr>
          <p:cNvPr id="9" name="Content Placeholder 3"/>
          <p:cNvPicPr>
            <a:picLocks noChangeAspect="1"/>
          </p:cNvPicPr>
          <p:nvPr/>
        </p:nvPicPr>
        <p:blipFill rotWithShape="1">
          <a:blip r:embed="rId1"/>
          <a:srcRect l="11493" r="6084" b="2"/>
          <a:stretch>
            <a:fillRect/>
          </a:stretch>
        </p:blipFill>
        <p:spPr>
          <a:xfrm>
            <a:off x="8356695" y="2071044"/>
            <a:ext cx="3524975" cy="2416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61" y="808259"/>
            <a:ext cx="3750789" cy="2739398"/>
          </a:xfrm>
          <a:prstGeom prst="ellipse">
            <a:avLst/>
          </a:prstGeom>
          <a:ln>
            <a:noFill/>
          </a:ln>
          <a:effectLst>
            <a:outerShdw blurRad="50800" dist="38100" dir="8100000" algn="tr" rotWithShape="0">
              <a:prstClr val="black">
                <a:alpha val="40000"/>
              </a:prstClr>
            </a:outerShdw>
            <a:softEdge rad="112500"/>
          </a:effectLst>
        </p:spPr>
      </p:pic>
      <p:sp>
        <p:nvSpPr>
          <p:cNvPr id="11" name="椭圆 10"/>
          <p:cNvSpPr/>
          <p:nvPr/>
        </p:nvSpPr>
        <p:spPr>
          <a:xfrm>
            <a:off x="2152423" y="1616153"/>
            <a:ext cx="453863" cy="454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下箭头 11"/>
          <p:cNvSpPr/>
          <p:nvPr/>
        </p:nvSpPr>
        <p:spPr>
          <a:xfrm rot="16824968">
            <a:off x="3149640" y="1822367"/>
            <a:ext cx="187604" cy="28059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133822" y="2006191"/>
            <a:ext cx="1488568" cy="369332"/>
          </a:xfrm>
          <a:prstGeom prst="rect">
            <a:avLst/>
          </a:prstGeom>
          <a:noFill/>
        </p:spPr>
        <p:txBody>
          <a:bodyPr wrap="square" rtlCol="0">
            <a:spAutoFit/>
          </a:bodyPr>
          <a:lstStyle/>
          <a:p>
            <a:r>
              <a:rPr lang="en-US" altLang="zh-CN" b="1" dirty="0" smtClean="0">
                <a:solidFill>
                  <a:srgbClr val="FF0000"/>
                </a:solidFill>
              </a:rPr>
              <a:t>Laser Scanner</a:t>
            </a:r>
            <a:endParaRPr lang="zh-CN" altLang="en-US" b="1" dirty="0">
              <a:solidFill>
                <a:srgbClr val="FF0000"/>
              </a:solidFill>
            </a:endParaRPr>
          </a:p>
        </p:txBody>
      </p:sp>
      <p:sp>
        <p:nvSpPr>
          <p:cNvPr id="14" name="文本框 13"/>
          <p:cNvSpPr txBox="1"/>
          <p:nvPr/>
        </p:nvSpPr>
        <p:spPr>
          <a:xfrm>
            <a:off x="1271464" y="3522186"/>
            <a:ext cx="2491650" cy="430887"/>
          </a:xfrm>
          <a:prstGeom prst="rect">
            <a:avLst/>
          </a:prstGeom>
          <a:noFill/>
        </p:spPr>
        <p:txBody>
          <a:bodyPr wrap="square" rtlCol="0" anchor="ctr">
            <a:spAutoFit/>
          </a:bodyPr>
          <a:lstStyle/>
          <a:p>
            <a:r>
              <a:rPr lang="zh-CN" altLang="en-US" sz="2200" b="1" dirty="0" smtClean="0">
                <a:latin typeface="+mj-ea"/>
                <a:ea typeface="+mj-ea"/>
                <a:cs typeface="Arial" panose="020B0604020202020204" pitchFamily="34" charset="0"/>
              </a:rPr>
              <a:t>无人驾驶汽车</a:t>
            </a:r>
            <a:endParaRPr lang="zh-CN" altLang="en-US" sz="2200" b="1" dirty="0">
              <a:latin typeface="+mj-ea"/>
              <a:ea typeface="+mj-ea"/>
              <a:cs typeface="Arial" panose="020B0604020202020204" pitchFamily="34" charset="0"/>
            </a:endParaRPr>
          </a:p>
        </p:txBody>
      </p:sp>
      <p:pic>
        <p:nvPicPr>
          <p:cNvPr id="15" name="图片 14"/>
          <p:cNvPicPr>
            <a:picLocks noChangeAspect="1"/>
          </p:cNvPicPr>
          <p:nvPr/>
        </p:nvPicPr>
        <p:blipFill>
          <a:blip r:embed="rId3"/>
          <a:stretch>
            <a:fillRect/>
          </a:stretch>
        </p:blipFill>
        <p:spPr>
          <a:xfrm>
            <a:off x="3833285" y="1343681"/>
            <a:ext cx="4765069" cy="4450080"/>
          </a:xfrm>
          <a:prstGeom prst="rect">
            <a:avLst/>
          </a:prstGeom>
        </p:spPr>
      </p:pic>
      <p:sp>
        <p:nvSpPr>
          <p:cNvPr id="16" name="矩形 15"/>
          <p:cNvSpPr/>
          <p:nvPr/>
        </p:nvSpPr>
        <p:spPr>
          <a:xfrm>
            <a:off x="1613276" y="6432081"/>
            <a:ext cx="1368061" cy="430887"/>
          </a:xfrm>
          <a:prstGeom prst="rect">
            <a:avLst/>
          </a:prstGeom>
          <a:noFill/>
        </p:spPr>
        <p:txBody>
          <a:bodyPr wrap="square" rtlCol="0" anchor="ctr">
            <a:spAutoFit/>
          </a:bodyPr>
          <a:lstStyle/>
          <a:p>
            <a:r>
              <a:rPr lang="zh-CN" altLang="en-US" sz="2200" b="1" dirty="0" smtClean="0">
                <a:latin typeface="+mj-ea"/>
                <a:ea typeface="+mj-ea"/>
                <a:cs typeface="Arial" panose="020B0604020202020204" pitchFamily="34" charset="0"/>
              </a:rPr>
              <a:t>数字城市</a:t>
            </a:r>
            <a:endParaRPr lang="zh-CN" altLang="en-US" sz="2200" b="1" dirty="0">
              <a:latin typeface="+mj-ea"/>
              <a:ea typeface="+mj-ea"/>
              <a:cs typeface="Arial" panose="020B0604020202020204" pitchFamily="34" charset="0"/>
            </a:endParaRPr>
          </a:p>
        </p:txBody>
      </p:sp>
      <p:sp>
        <p:nvSpPr>
          <p:cNvPr id="17" name="矩形 16"/>
          <p:cNvSpPr/>
          <p:nvPr/>
        </p:nvSpPr>
        <p:spPr>
          <a:xfrm>
            <a:off x="8889503" y="4487330"/>
            <a:ext cx="2459358" cy="430887"/>
          </a:xfrm>
          <a:prstGeom prst="rect">
            <a:avLst/>
          </a:prstGeom>
          <a:noFill/>
        </p:spPr>
        <p:txBody>
          <a:bodyPr wrap="square" rtlCol="0" anchor="ctr">
            <a:spAutoFit/>
          </a:bodyPr>
          <a:lstStyle/>
          <a:p>
            <a:r>
              <a:rPr lang="zh-CN" altLang="en-US" sz="2200" b="1" dirty="0" smtClean="0">
                <a:latin typeface="+mj-ea"/>
                <a:ea typeface="+mj-ea"/>
                <a:cs typeface="Arial" panose="020B0604020202020204" pitchFamily="34" charset="0"/>
              </a:rPr>
              <a:t>智能化三维导航图</a:t>
            </a:r>
            <a:endParaRPr lang="zh-CN" altLang="en-US" sz="2200" b="1" dirty="0">
              <a:latin typeface="+mj-ea"/>
              <a:ea typeface="+mj-ea"/>
              <a:cs typeface="Arial" panose="020B0604020202020204" pitchFamily="34" charset="0"/>
            </a:endParaRP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44" y="4012281"/>
            <a:ext cx="3177541" cy="2540692"/>
          </a:xfrm>
          <a:prstGeom prst="rect">
            <a:avLst/>
          </a:prstGeom>
          <a:ln>
            <a:noFill/>
          </a:ln>
          <a:effectLst>
            <a:softEdge rad="112500"/>
          </a:effectLst>
        </p:spPr>
      </p:pic>
      <p:sp>
        <p:nvSpPr>
          <p:cNvPr id="2" name="灯片编号占位符 1"/>
          <p:cNvSpPr>
            <a:spLocks noGrp="1"/>
          </p:cNvSpPr>
          <p:nvPr>
            <p:ph type="sldNum" sz="quarter" idx="12"/>
          </p:nvPr>
        </p:nvSpPr>
        <p:spPr/>
        <p:txBody>
          <a:bodyPr/>
          <a:lstStyle/>
          <a:p>
            <a:pPr>
              <a:defRPr/>
            </a:pPr>
            <a:fld id="{8DD57248-A56D-443E-9C56-400B96625A29}" type="slidenum">
              <a:rPr lang="en-US" altLang="zh-CN" smtClean="0"/>
            </a:fld>
            <a:endParaRPr lang="en-US" altLang="zh-C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ctrTitle"/>
          </p:nvPr>
        </p:nvSpPr>
        <p:spPr>
          <a:xfrm>
            <a:off x="2279650" y="2133600"/>
            <a:ext cx="8856663" cy="1366838"/>
          </a:xfrm>
        </p:spPr>
        <p:txBody>
          <a:bodyPr>
            <a:noAutofit/>
          </a:bodyPr>
          <a:lstStyle/>
          <a:p>
            <a:pPr algn="ctr" eaLnBrk="1" fontAlgn="auto" hangingPunct="1">
              <a:spcAft>
                <a:spcPts val="0"/>
              </a:spcAft>
              <a:defRPr/>
            </a:pPr>
            <a:r>
              <a:rPr lang="en-US" altLang="zh-CN" sz="6000" dirty="0">
                <a:latin typeface="+mj-ea"/>
              </a:rPr>
              <a:t>Java</a:t>
            </a:r>
            <a:r>
              <a:rPr lang="zh-CN" altLang="en-US" sz="6000" dirty="0">
                <a:latin typeface="+mj-ea"/>
              </a:rPr>
              <a:t>语言程序设计</a:t>
            </a:r>
            <a:endParaRPr lang="zh-CN" altLang="en-US" sz="6000" dirty="0">
              <a:latin typeface="+mj-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灯片编号占位符 3"/>
          <p:cNvSpPr>
            <a:spLocks noGrp="1"/>
          </p:cNvSpPr>
          <p:nvPr>
            <p:ph type="sldNum" sz="quarter" idx="12"/>
          </p:nvPr>
        </p:nvSpPr>
        <p:spPr/>
        <p:txBody>
          <a:bodyPr/>
          <a:p>
            <a:pPr>
              <a:defRPr/>
            </a:pPr>
            <a:fld id="{8DD57248-A56D-443E-9C56-400B96625A29}" type="slidenum">
              <a:rPr lang="en-US" altLang="zh-CN"/>
            </a:fld>
            <a:endParaRPr lang="en-US" altLang="zh-CN" dirty="0"/>
          </a:p>
        </p:txBody>
      </p:sp>
      <p:pic>
        <p:nvPicPr>
          <p:cNvPr id="5" name="内容占位符 4"/>
          <p:cNvPicPr>
            <a:picLocks noChangeAspect="1"/>
          </p:cNvPicPr>
          <p:nvPr>
            <p:ph sz="quarter" idx="1"/>
          </p:nvPr>
        </p:nvPicPr>
        <p:blipFill>
          <a:blip r:embed="rId1"/>
          <a:stretch>
            <a:fillRect/>
          </a:stretch>
        </p:blipFill>
        <p:spPr>
          <a:xfrm>
            <a:off x="-33655" y="-6350"/>
            <a:ext cx="13966825" cy="78568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灯片编号占位符 3"/>
          <p:cNvSpPr>
            <a:spLocks noGrp="1"/>
          </p:cNvSpPr>
          <p:nvPr>
            <p:ph type="sldNum" sz="quarter" idx="12"/>
          </p:nvPr>
        </p:nvSpPr>
        <p:spPr/>
        <p:txBody>
          <a:bodyPr/>
          <a:p>
            <a:pPr>
              <a:defRPr/>
            </a:pPr>
            <a:fld id="{8DD57248-A56D-443E-9C56-400B96625A29}" type="slidenum">
              <a:rPr lang="en-US" altLang="zh-CN"/>
            </a:fld>
            <a:endParaRPr lang="en-US" altLang="zh-CN" dirty="0"/>
          </a:p>
        </p:txBody>
      </p:sp>
      <p:pic>
        <p:nvPicPr>
          <p:cNvPr id="6" name="内容占位符 5"/>
          <p:cNvPicPr>
            <a:picLocks noChangeAspect="1"/>
          </p:cNvPicPr>
          <p:nvPr>
            <p:ph sz="quarter" idx="1"/>
          </p:nvPr>
        </p:nvPicPr>
        <p:blipFill>
          <a:blip r:embed="rId1"/>
          <a:stretch>
            <a:fillRect/>
          </a:stretch>
        </p:blipFill>
        <p:spPr>
          <a:xfrm>
            <a:off x="157480" y="36195"/>
            <a:ext cx="13378180" cy="75253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23392" y="476672"/>
            <a:ext cx="9956800" cy="5832648"/>
          </a:xfrm>
        </p:spPr>
        <p:txBody>
          <a:bodyPr/>
          <a:lstStyle/>
          <a:p>
            <a:pPr>
              <a:defRPr/>
            </a:pPr>
            <a:r>
              <a:rPr lang="zh-CN" altLang="en-US" sz="4400" dirty="0"/>
              <a:t>课件位置</a:t>
            </a:r>
            <a:endParaRPr lang="zh-CN" altLang="en-US" sz="4400" dirty="0"/>
          </a:p>
          <a:p>
            <a:pPr lvl="1">
              <a:defRPr/>
            </a:pPr>
            <a:r>
              <a:rPr lang="en-US" altLang="zh-CN" sz="4400" dirty="0"/>
              <a:t>QQ</a:t>
            </a:r>
            <a:r>
              <a:rPr lang="zh-CN" altLang="en-US" sz="4400" dirty="0"/>
              <a:t>群</a:t>
            </a:r>
            <a:r>
              <a:rPr lang="zh-CN" altLang="en-US" sz="4400" dirty="0" smtClean="0"/>
              <a:t>：</a:t>
            </a:r>
            <a:r>
              <a:rPr lang="en-US" altLang="zh-CN" sz="4400" dirty="0" smtClean="0">
                <a:sym typeface="+mn-ea"/>
              </a:rPr>
              <a:t>674268328</a:t>
            </a:r>
            <a:endParaRPr lang="en-US" altLang="zh-CN" sz="4400" b="1" dirty="0" smtClean="0"/>
          </a:p>
          <a:p>
            <a:pPr lvl="1">
              <a:defRPr/>
            </a:pPr>
            <a:endParaRPr lang="en-US" altLang="zh-CN" sz="4400" dirty="0">
              <a:solidFill>
                <a:schemeClr val="accent2">
                  <a:lumMod val="50000"/>
                </a:schemeClr>
              </a:solidFill>
            </a:endParaRPr>
          </a:p>
          <a:p>
            <a:pPr marL="0" indent="0">
              <a:buNone/>
              <a:defRPr/>
            </a:pPr>
            <a:endParaRPr lang="en-US" altLang="zh-CN" sz="4400" dirty="0"/>
          </a:p>
          <a:p>
            <a:pPr>
              <a:defRPr/>
            </a:pPr>
            <a:r>
              <a:rPr lang="zh-CN" altLang="en-US" sz="4400" dirty="0"/>
              <a:t>考核方式 </a:t>
            </a:r>
            <a:r>
              <a:rPr lang="en-US" altLang="zh-CN" sz="4400" dirty="0"/>
              <a:t>( </a:t>
            </a:r>
            <a:r>
              <a:rPr lang="zh-CN" altLang="en-US" sz="4400" dirty="0"/>
              <a:t>闭卷考试 </a:t>
            </a:r>
            <a:r>
              <a:rPr lang="en-US" altLang="zh-CN" sz="4400" dirty="0"/>
              <a:t>)</a:t>
            </a:r>
            <a:endParaRPr lang="en-US" altLang="zh-CN" sz="4400" dirty="0"/>
          </a:p>
          <a:p>
            <a:pPr lvl="1">
              <a:defRPr/>
            </a:pPr>
            <a:r>
              <a:rPr lang="zh-CN" altLang="en-US" sz="4400" dirty="0"/>
              <a:t>成绩：期末</a:t>
            </a:r>
            <a:r>
              <a:rPr lang="zh-CN" altLang="en-US" sz="4400" dirty="0" smtClean="0"/>
              <a:t>考试</a:t>
            </a:r>
            <a:r>
              <a:rPr lang="en-US" altLang="zh-CN" sz="4400" dirty="0" smtClean="0"/>
              <a:t>70%</a:t>
            </a:r>
            <a:r>
              <a:rPr lang="zh-CN" altLang="en-US" sz="4400" dirty="0"/>
              <a:t>，</a:t>
            </a:r>
            <a:r>
              <a:rPr lang="zh-CN" altLang="en-US" sz="4400" dirty="0" smtClean="0"/>
              <a:t>平时</a:t>
            </a:r>
            <a:r>
              <a:rPr lang="en-US" altLang="zh-CN" sz="4400" dirty="0" smtClean="0"/>
              <a:t>30</a:t>
            </a:r>
            <a:r>
              <a:rPr lang="en-US" altLang="zh-CN" sz="4400" dirty="0"/>
              <a:t>%</a:t>
            </a:r>
            <a:r>
              <a:rPr lang="zh-CN" altLang="en-US" sz="4400" dirty="0" smtClean="0"/>
              <a:t>（</a:t>
            </a:r>
            <a:r>
              <a:rPr lang="zh-CN" altLang="en-US" sz="4400" dirty="0" smtClean="0">
                <a:solidFill>
                  <a:schemeClr val="accent2">
                    <a:lumMod val="50000"/>
                  </a:schemeClr>
                </a:solidFill>
              </a:rPr>
              <a:t>实验和</a:t>
            </a:r>
            <a:r>
              <a:rPr lang="zh-CN" altLang="en-US" sz="4400" dirty="0">
                <a:solidFill>
                  <a:schemeClr val="accent2">
                    <a:lumMod val="50000"/>
                  </a:schemeClr>
                </a:solidFill>
              </a:rPr>
              <a:t>纪律</a:t>
            </a:r>
            <a:r>
              <a:rPr lang="zh-CN" altLang="en-US" sz="4400" dirty="0"/>
              <a:t>）</a:t>
            </a:r>
            <a:endParaRPr lang="zh-CN" altLang="en-US" sz="4400" dirty="0"/>
          </a:p>
          <a:p>
            <a:pPr>
              <a:defRPr/>
            </a:pPr>
            <a:endParaRPr lang="zh-CN" altLang="en-US" dirty="0"/>
          </a:p>
        </p:txBody>
      </p:sp>
      <p:sp>
        <p:nvSpPr>
          <p:cNvPr id="1536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767CE2F-3C53-4ECB-93FF-0B688DC2A194}" type="slidenum">
              <a:rPr lang="en-US" altLang="zh-CN" smtClean="0"/>
            </a:fld>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51180" y="476250"/>
            <a:ext cx="7041515" cy="5381625"/>
          </a:xfrm>
        </p:spPr>
        <p:txBody>
          <a:bodyPr/>
          <a:lstStyle/>
          <a:p>
            <a:pPr>
              <a:spcBef>
                <a:spcPts val="1200"/>
              </a:spcBef>
              <a:defRPr/>
            </a:pPr>
            <a:r>
              <a:rPr lang="zh-CN" altLang="en-US" sz="4000" dirty="0">
                <a:solidFill>
                  <a:schemeClr val="tx1"/>
                </a:solidFill>
              </a:rPr>
              <a:t>参考教材</a:t>
            </a:r>
            <a:endParaRPr lang="zh-CN" altLang="en-US" sz="4000" dirty="0">
              <a:solidFill>
                <a:schemeClr val="tx1"/>
              </a:solidFill>
            </a:endParaRPr>
          </a:p>
          <a:p>
            <a:pPr lvl="1">
              <a:spcBef>
                <a:spcPts val="1200"/>
              </a:spcBef>
              <a:defRPr/>
            </a:pPr>
            <a:r>
              <a:rPr lang="en-US" altLang="zh-CN" sz="3600" b="1" dirty="0" smtClean="0">
                <a:solidFill>
                  <a:srgbClr val="034FE7"/>
                </a:solidFill>
              </a:rPr>
              <a:t>Java</a:t>
            </a:r>
            <a:r>
              <a:rPr lang="zh-CN" altLang="en-US" sz="3600" b="1" dirty="0">
                <a:solidFill>
                  <a:srgbClr val="034FE7"/>
                </a:solidFill>
              </a:rPr>
              <a:t>大学实用教程</a:t>
            </a:r>
            <a:r>
              <a:rPr lang="en-US" altLang="zh-CN" sz="3600" b="1" dirty="0">
                <a:solidFill>
                  <a:srgbClr val="034FE7"/>
                </a:solidFill>
              </a:rPr>
              <a:t>(</a:t>
            </a:r>
            <a:r>
              <a:rPr lang="zh-CN" altLang="en-US" sz="3600" b="1" dirty="0">
                <a:solidFill>
                  <a:srgbClr val="034FE7"/>
                </a:solidFill>
              </a:rPr>
              <a:t>第</a:t>
            </a:r>
            <a:r>
              <a:rPr lang="en-US" altLang="zh-CN" sz="3600" b="1" dirty="0">
                <a:solidFill>
                  <a:srgbClr val="034FE7"/>
                </a:solidFill>
              </a:rPr>
              <a:t>2</a:t>
            </a:r>
            <a:r>
              <a:rPr lang="zh-CN" altLang="en-US" sz="3600" b="1" dirty="0">
                <a:solidFill>
                  <a:srgbClr val="034FE7"/>
                </a:solidFill>
              </a:rPr>
              <a:t>版</a:t>
            </a:r>
            <a:r>
              <a:rPr lang="en-US" altLang="zh-CN" sz="3600" b="1" dirty="0">
                <a:solidFill>
                  <a:srgbClr val="034FE7"/>
                </a:solidFill>
              </a:rPr>
              <a:t>)    </a:t>
            </a:r>
            <a:r>
              <a:rPr lang="en-US" altLang="zh-CN" sz="3600" b="1" dirty="0" smtClean="0">
                <a:solidFill>
                  <a:srgbClr val="034FE7"/>
                </a:solidFill>
              </a:rPr>
              <a:t>      </a:t>
            </a:r>
            <a:r>
              <a:rPr lang="zh-CN" altLang="en-US" sz="3600" b="1" dirty="0" smtClean="0"/>
              <a:t>耿祥义   </a:t>
            </a:r>
            <a:r>
              <a:rPr lang="zh-CN" altLang="en-US" sz="3600" b="1" dirty="0"/>
              <a:t>电子工业出版社</a:t>
            </a:r>
            <a:endParaRPr lang="zh-CN" altLang="en-US" sz="3600" b="1" dirty="0"/>
          </a:p>
          <a:p>
            <a:pPr lvl="1">
              <a:spcBef>
                <a:spcPts val="1200"/>
              </a:spcBef>
              <a:defRPr/>
            </a:pPr>
            <a:r>
              <a:rPr lang="en-US" altLang="zh-CN" sz="3600" b="1" dirty="0" smtClean="0">
                <a:solidFill>
                  <a:srgbClr val="034FE7"/>
                </a:solidFill>
              </a:rPr>
              <a:t>Thinking </a:t>
            </a:r>
            <a:r>
              <a:rPr lang="en-US" altLang="zh-CN" sz="3600" b="1" dirty="0">
                <a:solidFill>
                  <a:srgbClr val="034FE7"/>
                </a:solidFill>
              </a:rPr>
              <a:t>in Java (Java</a:t>
            </a:r>
            <a:r>
              <a:rPr lang="zh-CN" altLang="en-US" sz="3600" b="1" dirty="0">
                <a:solidFill>
                  <a:srgbClr val="034FE7"/>
                </a:solidFill>
              </a:rPr>
              <a:t>编程思想</a:t>
            </a:r>
            <a:r>
              <a:rPr lang="en-US" altLang="zh-CN" sz="3600" b="1" dirty="0">
                <a:solidFill>
                  <a:srgbClr val="034FE7"/>
                </a:solidFill>
              </a:rPr>
              <a:t>)  </a:t>
            </a:r>
            <a:r>
              <a:rPr lang="zh-CN" altLang="en-US" sz="3600" b="1" dirty="0"/>
              <a:t>侯捷译   机械工业出版社</a:t>
            </a:r>
            <a:endParaRPr lang="zh-CN" altLang="en-US" sz="3600" b="1" dirty="0"/>
          </a:p>
          <a:p>
            <a:pPr lvl="1">
              <a:spcBef>
                <a:spcPts val="1200"/>
              </a:spcBef>
              <a:defRPr/>
            </a:pPr>
            <a:r>
              <a:rPr lang="en-US" altLang="zh-CN" sz="3600" b="1" dirty="0">
                <a:solidFill>
                  <a:srgbClr val="034FE7"/>
                </a:solidFill>
              </a:rPr>
              <a:t>Core Java 2 (Java 2 </a:t>
            </a:r>
            <a:r>
              <a:rPr lang="zh-CN" altLang="en-US" sz="3600" b="1" dirty="0">
                <a:solidFill>
                  <a:srgbClr val="034FE7"/>
                </a:solidFill>
              </a:rPr>
              <a:t>核心技术</a:t>
            </a:r>
            <a:r>
              <a:rPr lang="en-US" altLang="zh-CN" sz="3600" b="1" dirty="0">
                <a:solidFill>
                  <a:srgbClr val="034FE7"/>
                </a:solidFill>
              </a:rPr>
              <a:t>) </a:t>
            </a:r>
            <a:endParaRPr lang="zh-CN" altLang="en-US" sz="3600" b="1" dirty="0">
              <a:solidFill>
                <a:srgbClr val="034FE7"/>
              </a:solidFill>
            </a:endParaRPr>
          </a:p>
        </p:txBody>
      </p:sp>
      <p:sp>
        <p:nvSpPr>
          <p:cNvPr id="16387"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70D653-E5D1-40B8-8658-330092AE27B2}" type="slidenum">
              <a:rPr lang="en-US" altLang="zh-CN" smtClean="0"/>
            </a:fld>
            <a:endParaRPr lang="en-US" altLang="zh-CN" smtClean="0"/>
          </a:p>
        </p:txBody>
      </p:sp>
      <p:pic>
        <p:nvPicPr>
          <p:cNvPr id="1638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24192" y="44624"/>
            <a:ext cx="2305050" cy="320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192" y="3413125"/>
            <a:ext cx="2382838"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PP_MARK_KEY" val="62457aca-a4ea-49a2-a3bc-d8269cc367b4"/>
  <p:tag name="COMMONDATA" val="eyJoZGlkIjoiNDdmZDBjYTUzODQwMjRlNDhmYjU5MjdkODg3MWEyNDY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otalTime>0</TotalTime>
  <Words>2879</Words>
  <Application>WPS 演示</Application>
  <PresentationFormat>宽屏</PresentationFormat>
  <Paragraphs>334</Paragraphs>
  <Slides>30</Slides>
  <Notes>15</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30</vt:i4>
      </vt:variant>
    </vt:vector>
  </HeadingPairs>
  <TitlesOfParts>
    <vt:vector size="51" baseType="lpstr">
      <vt:lpstr>Arial</vt:lpstr>
      <vt:lpstr>宋体</vt:lpstr>
      <vt:lpstr>Wingdings</vt:lpstr>
      <vt:lpstr>Century Schoolbook</vt:lpstr>
      <vt:lpstr>Century</vt:lpstr>
      <vt:lpstr>华文楷体</vt:lpstr>
      <vt:lpstr>微软雅黑</vt:lpstr>
      <vt:lpstr>Wingdings 2</vt:lpstr>
      <vt:lpstr>Wingdings</vt:lpstr>
      <vt:lpstr>楷体</vt:lpstr>
      <vt:lpstr>Arial Unicode MS</vt:lpstr>
      <vt:lpstr>Times New Roman</vt:lpstr>
      <vt:lpstr>楷体_GB2312</vt:lpstr>
      <vt:lpstr>新宋体</vt:lpstr>
      <vt:lpstr>Arial Unicode MS</vt:lpstr>
      <vt:lpstr>Calibri</vt:lpstr>
      <vt:lpstr>黑体</vt:lpstr>
      <vt:lpstr>Courier New</vt:lpstr>
      <vt:lpstr>Verdana</vt:lpstr>
      <vt:lpstr>华文楷体</vt:lpstr>
      <vt:lpstr>凸显</vt:lpstr>
      <vt:lpstr>PowerPoint 演示文稿</vt:lpstr>
      <vt:lpstr>三维点云数据</vt:lpstr>
      <vt:lpstr>三维场景理解</vt:lpstr>
      <vt:lpstr>场景理解的意义</vt:lpstr>
      <vt:lpstr>Java语言程序设计</vt:lpstr>
      <vt:lpstr>PowerPoint 演示文稿</vt:lpstr>
      <vt:lpstr>PowerPoint 演示文稿</vt:lpstr>
      <vt:lpstr>PowerPoint 演示文稿</vt:lpstr>
      <vt:lpstr>PowerPoint 演示文稿</vt:lpstr>
      <vt:lpstr>第一章  Java概述</vt:lpstr>
      <vt:lpstr>1.1 Java的诞生</vt:lpstr>
      <vt:lpstr>1.2 Java语言的特点</vt:lpstr>
      <vt:lpstr>Java的工作原理</vt:lpstr>
      <vt:lpstr>Java的工作原理</vt:lpstr>
      <vt:lpstr>PowerPoint 演示文稿</vt:lpstr>
      <vt:lpstr>PowerPoint 演示文稿</vt:lpstr>
      <vt:lpstr>Java SDK 的三种平台</vt:lpstr>
      <vt:lpstr>PowerPoint 演示文稿</vt:lpstr>
      <vt:lpstr>Java API 简介</vt:lpstr>
      <vt:lpstr>PowerPoint 演示文稿</vt:lpstr>
      <vt:lpstr>PowerPoint 演示文稿</vt:lpstr>
      <vt:lpstr>JDK环境工具简介</vt:lpstr>
      <vt:lpstr>PowerPoint 演示文稿</vt:lpstr>
      <vt:lpstr>搭建Java的开发环境</vt:lpstr>
      <vt:lpstr>PowerPoint 演示文稿</vt:lpstr>
      <vt:lpstr>PowerPoint 演示文稿</vt:lpstr>
      <vt:lpstr>PowerPoint 演示文稿</vt:lpstr>
      <vt:lpstr>PowerPoint 演示文稿</vt:lpstr>
      <vt:lpstr>PowerPoint 演示文稿</vt:lpstr>
      <vt:lpstr>Java程序的编辑、编译和执行过程</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计算机系统结构、组成与实现</dc:title>
  <dc:creator>JunZL</dc:creator>
  <cp:lastModifiedBy>admin</cp:lastModifiedBy>
  <cp:revision>828</cp:revision>
  <cp:lastPrinted>2018-09-10T07:46:00Z</cp:lastPrinted>
  <dcterms:created xsi:type="dcterms:W3CDTF">2009-09-01T01:07:00Z</dcterms:created>
  <dcterms:modified xsi:type="dcterms:W3CDTF">2023-02-20T05:57:41Z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4F5DBDAD5AA7444FAE67818B7EBA7118</vt:lpwstr>
  </property>
</Properties>
</file>